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80" r:id="rId2"/>
    <p:sldId id="284" r:id="rId3"/>
    <p:sldId id="285" r:id="rId4"/>
    <p:sldId id="286" r:id="rId5"/>
    <p:sldId id="287" r:id="rId6"/>
    <p:sldId id="288" r:id="rId7"/>
    <p:sldId id="291" r:id="rId8"/>
    <p:sldId id="293" r:id="rId9"/>
    <p:sldId id="295" r:id="rId10"/>
    <p:sldId id="296" r:id="rId11"/>
    <p:sldId id="297" r:id="rId12"/>
    <p:sldId id="298" r:id="rId13"/>
    <p:sldId id="299" r:id="rId14"/>
    <p:sldId id="300" r:id="rId15"/>
    <p:sldId id="303" r:id="rId16"/>
    <p:sldId id="304" r:id="rId17"/>
    <p:sldId id="305" r:id="rId18"/>
    <p:sldId id="306" r:id="rId19"/>
    <p:sldId id="307" r:id="rId20"/>
    <p:sldId id="260" r:id="rId21"/>
    <p:sldId id="281" r:id="rId22"/>
    <p:sldId id="282" r:id="rId23"/>
    <p:sldId id="265" r:id="rId24"/>
    <p:sldId id="268" r:id="rId25"/>
    <p:sldId id="283" r:id="rId26"/>
    <p:sldId id="267" r:id="rId27"/>
    <p:sldId id="277" r:id="rId28"/>
    <p:sldId id="278" r:id="rId29"/>
    <p:sldId id="279" r:id="rId30"/>
    <p:sldId id="276" r:id="rId3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14C8"/>
    <a:srgbClr val="FD0513"/>
    <a:srgbClr val="FF76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172"/>
    <p:restoredTop sz="86364"/>
  </p:normalViewPr>
  <p:slideViewPr>
    <p:cSldViewPr snapToGrid="0" snapToObjects="1">
      <p:cViewPr>
        <p:scale>
          <a:sx n="70" d="100"/>
          <a:sy n="70" d="100"/>
        </p:scale>
        <p:origin x="2440" y="92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5F023A-8A87-1C40-B082-8B34C0C7A6DA}" type="datetimeFigureOut">
              <a:rPr lang="it-IT" smtClean="0"/>
              <a:t>28/10/17</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8F3DB2-5760-9845-867A-A601EF00F028}" type="slidenum">
              <a:rPr lang="it-IT" smtClean="0"/>
              <a:t>‹n.›</a:t>
            </a:fld>
            <a:endParaRPr lang="it-IT"/>
          </a:p>
        </p:txBody>
      </p:sp>
    </p:spTree>
    <p:extLst>
      <p:ext uri="{BB962C8B-B14F-4D97-AF65-F5344CB8AC3E}">
        <p14:creationId xmlns:p14="http://schemas.microsoft.com/office/powerpoint/2010/main" val="959799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stile</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9DEFDBD-8C73-CD49-8FFC-37542D6C35B1}" type="datetimeFigureOut">
              <a:rPr lang="it-IT" smtClean="0"/>
              <a:t>28/10/17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225779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9DEFDBD-8C73-CD49-8FFC-37542D6C35B1}" type="datetimeFigureOut">
              <a:rPr lang="it-IT" smtClean="0"/>
              <a:t>28/10/17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650365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stile</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59DEFDBD-8C73-CD49-8FFC-37542D6C35B1}" type="datetimeFigureOut">
              <a:rPr lang="it-IT" smtClean="0"/>
              <a:t>28/10/17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2124599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9DEFDBD-8C73-CD49-8FFC-37542D6C35B1}" type="datetimeFigureOut">
              <a:rPr lang="it-IT" smtClean="0"/>
              <a:t>28/10/17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93902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stile</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9DEFDBD-8C73-CD49-8FFC-37542D6C35B1}" type="datetimeFigureOut">
              <a:rPr lang="it-IT" smtClean="0"/>
              <a:t>28/10/17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210513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59DEFDBD-8C73-CD49-8FFC-37542D6C35B1}" type="datetimeFigureOut">
              <a:rPr lang="it-IT" smtClean="0"/>
              <a:t>28/10/17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992764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9DEFDBD-8C73-CD49-8FFC-37542D6C35B1}" type="datetimeFigureOut">
              <a:rPr lang="it-IT" smtClean="0"/>
              <a:t>28/10/17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238564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stile</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59DEFDBD-8C73-CD49-8FFC-37542D6C35B1}" type="datetimeFigureOut">
              <a:rPr lang="it-IT" smtClean="0"/>
              <a:t>28/10/17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98658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stile</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59DEFDBD-8C73-CD49-8FFC-37542D6C35B1}" type="datetimeFigureOut">
              <a:rPr lang="it-IT" smtClean="0"/>
              <a:t>28/10/17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65765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9DEFDBD-8C73-CD49-8FFC-37542D6C35B1}" type="datetimeFigureOut">
              <a:rPr lang="it-IT" smtClean="0"/>
              <a:t>28/10/17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88362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9DEFDBD-8C73-CD49-8FFC-37542D6C35B1}" type="datetimeFigureOut">
              <a:rPr lang="it-IT" smtClean="0"/>
              <a:t>28/10/17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EF09BB3-8F3A-134B-8F39-7CE6C3CAD744}" type="slidenum">
              <a:rPr lang="it-IT" smtClean="0"/>
              <a:t>‹n.›</a:t>
            </a:fld>
            <a:endParaRPr lang="it-IT"/>
          </a:p>
        </p:txBody>
      </p:sp>
    </p:spTree>
    <p:extLst>
      <p:ext uri="{BB962C8B-B14F-4D97-AF65-F5344CB8AC3E}">
        <p14:creationId xmlns:p14="http://schemas.microsoft.com/office/powerpoint/2010/main" val="12715868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DEFDBD-8C73-CD49-8FFC-37542D6C35B1}" type="datetimeFigureOut">
              <a:rPr lang="it-IT" smtClean="0"/>
              <a:t>28/10/17</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F09BB3-8F3A-134B-8F39-7CE6C3CAD744}" type="slidenum">
              <a:rPr lang="it-IT" smtClean="0"/>
              <a:t>‹n.›</a:t>
            </a:fld>
            <a:endParaRPr lang="it-IT"/>
          </a:p>
        </p:txBody>
      </p:sp>
    </p:spTree>
    <p:extLst>
      <p:ext uri="{BB962C8B-B14F-4D97-AF65-F5344CB8AC3E}">
        <p14:creationId xmlns:p14="http://schemas.microsoft.com/office/powerpoint/2010/main" val="1099049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8.tiff"/></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4400" b="1" dirty="0">
                <a:solidFill>
                  <a:srgbClr val="7030A0"/>
                </a:solidFill>
              </a:rPr>
              <a:t>Che genere di sport? Sport e stereotipi di genere</a:t>
            </a:r>
          </a:p>
        </p:txBody>
      </p:sp>
      <p:sp>
        <p:nvSpPr>
          <p:cNvPr id="3" name="Sottotitolo 2"/>
          <p:cNvSpPr>
            <a:spLocks noGrp="1"/>
          </p:cNvSpPr>
          <p:nvPr>
            <p:ph type="subTitle" idx="1"/>
          </p:nvPr>
        </p:nvSpPr>
        <p:spPr/>
        <p:txBody>
          <a:bodyPr>
            <a:noAutofit/>
          </a:bodyPr>
          <a:lstStyle/>
          <a:p>
            <a:pPr>
              <a:spcBef>
                <a:spcPct val="0"/>
              </a:spcBef>
            </a:pPr>
            <a:endParaRPr lang="it-IT" sz="3200" b="1" dirty="0" smtClean="0">
              <a:solidFill>
                <a:srgbClr val="7030A0"/>
              </a:solidFill>
              <a:latin typeface="+mj-lt"/>
              <a:ea typeface="+mj-ea"/>
              <a:cs typeface="+mj-cs"/>
            </a:endParaRPr>
          </a:p>
          <a:p>
            <a:pPr>
              <a:spcBef>
                <a:spcPct val="0"/>
              </a:spcBef>
            </a:pPr>
            <a:r>
              <a:rPr lang="it-IT" sz="3200" b="1" dirty="0" smtClean="0">
                <a:solidFill>
                  <a:srgbClr val="7030A0"/>
                </a:solidFill>
                <a:latin typeface="+mj-lt"/>
                <a:ea typeface="+mj-ea"/>
                <a:cs typeface="+mj-cs"/>
              </a:rPr>
              <a:t>Stefania </a:t>
            </a:r>
            <a:r>
              <a:rPr lang="it-IT" sz="3200" b="1" dirty="0">
                <a:solidFill>
                  <a:srgbClr val="7030A0"/>
                </a:solidFill>
                <a:latin typeface="+mj-lt"/>
                <a:ea typeface="+mj-ea"/>
                <a:cs typeface="+mj-cs"/>
              </a:rPr>
              <a:t>Cavagnoli e Francesca </a:t>
            </a:r>
            <a:r>
              <a:rPr lang="it-IT" sz="3200" b="1" dirty="0" err="1" smtClean="0">
                <a:solidFill>
                  <a:srgbClr val="7030A0"/>
                </a:solidFill>
                <a:latin typeface="+mj-lt"/>
                <a:ea typeface="+mj-ea"/>
                <a:cs typeface="+mj-cs"/>
              </a:rPr>
              <a:t>Dragotto</a:t>
            </a:r>
            <a:endParaRPr lang="it-IT" sz="3200" b="1" dirty="0" smtClean="0">
              <a:solidFill>
                <a:srgbClr val="7030A0"/>
              </a:solidFill>
              <a:latin typeface="+mj-lt"/>
              <a:ea typeface="+mj-ea"/>
              <a:cs typeface="+mj-cs"/>
            </a:endParaRPr>
          </a:p>
          <a:p>
            <a:pPr>
              <a:spcBef>
                <a:spcPct val="0"/>
              </a:spcBef>
            </a:pPr>
            <a:r>
              <a:rPr lang="it-IT" sz="3200" b="1" dirty="0" smtClean="0">
                <a:solidFill>
                  <a:srgbClr val="7030A0"/>
                </a:solidFill>
                <a:latin typeface="+mj-lt"/>
                <a:ea typeface="+mj-ea"/>
                <a:cs typeface="+mj-cs"/>
              </a:rPr>
              <a:t>Università </a:t>
            </a:r>
            <a:r>
              <a:rPr lang="it-IT" sz="3200" b="1" dirty="0">
                <a:solidFill>
                  <a:srgbClr val="7030A0"/>
                </a:solidFill>
                <a:latin typeface="+mj-lt"/>
                <a:ea typeface="+mj-ea"/>
                <a:cs typeface="+mj-cs"/>
              </a:rPr>
              <a:t>di Roma Tor Vergata</a:t>
            </a:r>
          </a:p>
        </p:txBody>
      </p:sp>
    </p:spTree>
    <p:extLst>
      <p:ext uri="{BB962C8B-B14F-4D97-AF65-F5344CB8AC3E}">
        <p14:creationId xmlns:p14="http://schemas.microsoft.com/office/powerpoint/2010/main" val="1087094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gnaposto contenut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0375" y="618541"/>
            <a:ext cx="6447147" cy="5256797"/>
          </a:xfrm>
          <a:prstGeom prst="rect">
            <a:avLst/>
          </a:prstGeom>
        </p:spPr>
      </p:pic>
    </p:spTree>
    <p:extLst>
      <p:ext uri="{BB962C8B-B14F-4D97-AF65-F5344CB8AC3E}">
        <p14:creationId xmlns:p14="http://schemas.microsoft.com/office/powerpoint/2010/main" val="837612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gnaposto contenut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8822" y="659916"/>
            <a:ext cx="4876920" cy="5583721"/>
          </a:xfrm>
          <a:prstGeom prst="rect">
            <a:avLst/>
          </a:prstGeom>
        </p:spPr>
      </p:pic>
    </p:spTree>
    <p:extLst>
      <p:ext uri="{BB962C8B-B14F-4D97-AF65-F5344CB8AC3E}">
        <p14:creationId xmlns:p14="http://schemas.microsoft.com/office/powerpoint/2010/main" val="1003292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57225" y="612844"/>
            <a:ext cx="11158538" cy="6401753"/>
          </a:xfrm>
          <a:prstGeom prst="rect">
            <a:avLst/>
          </a:prstGeom>
        </p:spPr>
        <p:txBody>
          <a:bodyPr wrap="square">
            <a:spAutoFit/>
          </a:bodyPr>
          <a:lstStyle/>
          <a:p>
            <a:endParaRPr lang="it-IT" dirty="0" smtClean="0">
              <a:solidFill>
                <a:srgbClr val="262626"/>
              </a:solidFill>
              <a:latin typeface="Georgia" charset="0"/>
            </a:endParaRPr>
          </a:p>
          <a:p>
            <a:r>
              <a:rPr lang="it-IT" sz="2800" b="1" dirty="0">
                <a:latin typeface="+mj-lt"/>
              </a:rPr>
              <a:t>MEGLIO PETALOSA CHE ARCHITETTA: NUOVA LINGUISTICA DA SOCIAL NETWORK E VECCHIE REMORE</a:t>
            </a:r>
            <a:endParaRPr lang="it-IT" sz="2800" b="1" dirty="0">
              <a:solidFill>
                <a:srgbClr val="262626"/>
              </a:solidFill>
              <a:latin typeface="+mj-lt"/>
            </a:endParaRPr>
          </a:p>
          <a:p>
            <a:endParaRPr lang="it-IT" dirty="0" smtClean="0">
              <a:solidFill>
                <a:srgbClr val="262626"/>
              </a:solidFill>
              <a:latin typeface="Georgia" charset="0"/>
            </a:endParaRPr>
          </a:p>
          <a:p>
            <a:r>
              <a:rPr lang="it-IT" sz="2400" dirty="0" smtClean="0">
                <a:solidFill>
                  <a:srgbClr val="262626"/>
                </a:solidFill>
              </a:rPr>
              <a:t>Se </a:t>
            </a:r>
            <a:r>
              <a:rPr lang="it-IT" sz="2400" dirty="0">
                <a:solidFill>
                  <a:srgbClr val="262626"/>
                </a:solidFill>
              </a:rPr>
              <a:t>sei </a:t>
            </a:r>
            <a:r>
              <a:rPr lang="it-IT" sz="2400" dirty="0" err="1">
                <a:solidFill>
                  <a:srgbClr val="262626"/>
                </a:solidFill>
              </a:rPr>
              <a:t>petaloso</a:t>
            </a:r>
            <a:r>
              <a:rPr lang="it-IT" sz="2400" dirty="0">
                <a:solidFill>
                  <a:srgbClr val="262626"/>
                </a:solidFill>
              </a:rPr>
              <a:t> va bene, e guarda, puoi pure essere </a:t>
            </a:r>
            <a:r>
              <a:rPr lang="it-IT" sz="2400" dirty="0" err="1">
                <a:solidFill>
                  <a:srgbClr val="262626"/>
                </a:solidFill>
              </a:rPr>
              <a:t>petalosa</a:t>
            </a:r>
            <a:r>
              <a:rPr lang="it-IT" sz="2400" dirty="0">
                <a:solidFill>
                  <a:srgbClr val="262626"/>
                </a:solidFill>
              </a:rPr>
              <a:t>, tanto si tratta di una qualità secondaria e accessoria, si tratta di una parola graziosa che male non fa; quando invece si parla sul serio, quando si definiscono certe cose che hanno peso e importanza, allora il popolo dei social network (e non solo), che di linguistica si interessa a fasi alterne, non si mette mica a diffondere parole strampalate come architetta, ministra, sindaca, via, non scherziamo, sei un architetto e basta, un avvocato e basta, un medico e basta. Suonerebbe male, in questo caso, definire con esattezza quello che sei, peraltro senza scomodare nemmeno la fantasia, ma applicando le semplici regole grammaticali in vigore. Meglio impegnarsi a diffondere parole nuove, che provare a utilizzare in modo corretto quelle che già ci sono, anzi, ci sarebbero se non le si ignorasse con sdegno. Meglio </a:t>
            </a:r>
            <a:r>
              <a:rPr lang="it-IT" sz="2400" dirty="0" err="1">
                <a:solidFill>
                  <a:srgbClr val="262626"/>
                </a:solidFill>
              </a:rPr>
              <a:t>petalosa</a:t>
            </a:r>
            <a:r>
              <a:rPr lang="it-IT" sz="2400" dirty="0">
                <a:solidFill>
                  <a:srgbClr val="262626"/>
                </a:solidFill>
              </a:rPr>
              <a:t> che architetta, sì, certo, #</a:t>
            </a:r>
            <a:r>
              <a:rPr lang="it-IT" sz="2400" dirty="0" err="1">
                <a:solidFill>
                  <a:srgbClr val="262626"/>
                </a:solidFill>
              </a:rPr>
              <a:t>maperfavore</a:t>
            </a:r>
            <a:r>
              <a:rPr lang="it-IT" sz="2400" dirty="0">
                <a:solidFill>
                  <a:srgbClr val="262626"/>
                </a:solidFill>
              </a:rPr>
              <a:t> #smettiamola #</a:t>
            </a:r>
            <a:r>
              <a:rPr lang="it-IT" sz="2400" dirty="0" err="1">
                <a:solidFill>
                  <a:srgbClr val="262626"/>
                </a:solidFill>
              </a:rPr>
              <a:t>proviamoarinsavire</a:t>
            </a:r>
            <a:r>
              <a:rPr lang="it-IT" sz="2400" dirty="0">
                <a:solidFill>
                  <a:srgbClr val="262626"/>
                </a:solidFill>
              </a:rPr>
              <a:t>.</a:t>
            </a:r>
          </a:p>
          <a:p>
            <a:r>
              <a:rPr lang="sk-SK" dirty="0">
                <a:solidFill>
                  <a:srgbClr val="262626"/>
                </a:solidFill>
                <a:latin typeface="Georgia" charset="0"/>
              </a:rPr>
              <a:t> </a:t>
            </a:r>
          </a:p>
          <a:p>
            <a:r>
              <a:rPr lang="sk-SK" dirty="0" err="1">
                <a:solidFill>
                  <a:srgbClr val="262626"/>
                </a:solidFill>
                <a:latin typeface="Georgia" charset="0"/>
              </a:rPr>
              <a:t>Margherita</a:t>
            </a:r>
            <a:r>
              <a:rPr lang="sk-SK" dirty="0">
                <a:solidFill>
                  <a:srgbClr val="262626"/>
                </a:solidFill>
                <a:latin typeface="Georgia" charset="0"/>
              </a:rPr>
              <a:t> M. http://</a:t>
            </a:r>
            <a:r>
              <a:rPr lang="sk-SK" dirty="0" err="1">
                <a:solidFill>
                  <a:srgbClr val="262626"/>
                </a:solidFill>
                <a:latin typeface="Georgia" charset="0"/>
              </a:rPr>
              <a:t>niederngasse.it</a:t>
            </a:r>
            <a:r>
              <a:rPr lang="sk-SK" dirty="0">
                <a:solidFill>
                  <a:srgbClr val="262626"/>
                </a:solidFill>
                <a:latin typeface="Georgia" charset="0"/>
              </a:rPr>
              <a:t>/</a:t>
            </a:r>
            <a:r>
              <a:rPr lang="sk-SK" dirty="0" err="1">
                <a:solidFill>
                  <a:srgbClr val="262626"/>
                </a:solidFill>
                <a:latin typeface="Georgia" charset="0"/>
              </a:rPr>
              <a:t>rubriche</a:t>
            </a:r>
            <a:r>
              <a:rPr lang="sk-SK" dirty="0">
                <a:solidFill>
                  <a:srgbClr val="262626"/>
                </a:solidFill>
                <a:latin typeface="Georgia" charset="0"/>
              </a:rPr>
              <a:t>/</a:t>
            </a:r>
            <a:r>
              <a:rPr lang="sk-SK" dirty="0" err="1">
                <a:solidFill>
                  <a:srgbClr val="262626"/>
                </a:solidFill>
                <a:latin typeface="Georgia" charset="0"/>
              </a:rPr>
              <a:t>approfondimenti</a:t>
            </a:r>
            <a:r>
              <a:rPr lang="sk-SK" dirty="0">
                <a:solidFill>
                  <a:srgbClr val="262626"/>
                </a:solidFill>
                <a:latin typeface="Georgia" charset="0"/>
              </a:rPr>
              <a:t>/meglio-petalosa-che-architetta-nuova-linguistica-da-social-network-e-vecchi</a:t>
            </a:r>
            <a:endParaRPr lang="it-IT" dirty="0"/>
          </a:p>
        </p:txBody>
      </p:sp>
    </p:spTree>
    <p:extLst>
      <p:ext uri="{BB962C8B-B14F-4D97-AF65-F5344CB8AC3E}">
        <p14:creationId xmlns:p14="http://schemas.microsoft.com/office/powerpoint/2010/main" val="294224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9649" y="412506"/>
            <a:ext cx="9886949" cy="6147641"/>
          </a:xfrm>
        </p:spPr>
      </p:pic>
    </p:spTree>
    <p:extLst>
      <p:ext uri="{BB962C8B-B14F-4D97-AF65-F5344CB8AC3E}">
        <p14:creationId xmlns:p14="http://schemas.microsoft.com/office/powerpoint/2010/main" val="152121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4387" y="400051"/>
            <a:ext cx="10715625" cy="6239162"/>
          </a:xfrm>
        </p:spPr>
      </p:pic>
    </p:spTree>
    <p:extLst>
      <p:ext uri="{BB962C8B-B14F-4D97-AF65-F5344CB8AC3E}">
        <p14:creationId xmlns:p14="http://schemas.microsoft.com/office/powerpoint/2010/main" val="1200812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testo 1"/>
          <p:cNvSpPr>
            <a:spLocks noGrp="1"/>
          </p:cNvSpPr>
          <p:nvPr>
            <p:ph type="body" idx="1"/>
          </p:nvPr>
        </p:nvSpPr>
        <p:spPr>
          <a:xfrm>
            <a:off x="1257300" y="2100262"/>
            <a:ext cx="9901238" cy="3900488"/>
          </a:xfrm>
        </p:spPr>
        <p:txBody>
          <a:bodyPr>
            <a:normAutofit lnSpcReduction="10000"/>
          </a:bodyPr>
          <a:lstStyle/>
          <a:p>
            <a:r>
              <a:rPr lang="it-IT" altLang="it-IT" sz="3600" dirty="0">
                <a:ea typeface="MS PGothic" charset="-128"/>
              </a:rPr>
              <a:t>La lingua non è neutra</a:t>
            </a:r>
          </a:p>
          <a:p>
            <a:r>
              <a:rPr lang="it-IT" altLang="it-IT" sz="3600" dirty="0">
                <a:ea typeface="MS PGothic" charset="-128"/>
              </a:rPr>
              <a:t>La lingua è una scelta</a:t>
            </a:r>
          </a:p>
          <a:p>
            <a:r>
              <a:rPr lang="it-IT" altLang="it-IT" sz="3600" dirty="0">
                <a:ea typeface="MS PGothic" charset="-128"/>
              </a:rPr>
              <a:t>La lingua è una questione di potere</a:t>
            </a:r>
          </a:p>
          <a:p>
            <a:r>
              <a:rPr lang="it-IT" altLang="it-IT" sz="3600" dirty="0">
                <a:ea typeface="MS PGothic" charset="-128"/>
              </a:rPr>
              <a:t>La lingua rappresenta la realtà, quella che possiamo modificare noi</a:t>
            </a:r>
          </a:p>
          <a:p>
            <a:r>
              <a:rPr lang="it-IT" altLang="it-IT" sz="3600" dirty="0">
                <a:ea typeface="MS PGothic" charset="-128"/>
              </a:rPr>
              <a:t>E’ una questione di grammatica? O di potere</a:t>
            </a:r>
            <a:r>
              <a:rPr lang="it-IT" altLang="it-IT" sz="3600" dirty="0" smtClean="0">
                <a:ea typeface="MS PGothic" charset="-128"/>
              </a:rPr>
              <a:t>?</a:t>
            </a:r>
          </a:p>
          <a:p>
            <a:r>
              <a:rPr lang="it-IT" altLang="it-IT" sz="3600" dirty="0" smtClean="0">
                <a:ea typeface="MS PGothic" charset="-128"/>
              </a:rPr>
              <a:t>Spesso una questione di incomprensione</a:t>
            </a:r>
          </a:p>
          <a:p>
            <a:endParaRPr lang="it-IT" altLang="it-IT" sz="3600" dirty="0" smtClean="0">
              <a:ea typeface="MS PGothic" charset="-128"/>
            </a:endParaRPr>
          </a:p>
          <a:p>
            <a:endParaRPr lang="it-IT" altLang="it-IT" sz="3600" dirty="0">
              <a:ea typeface="MS PGothic" charset="-128"/>
            </a:endParaRPr>
          </a:p>
          <a:p>
            <a:endParaRPr lang="it-IT" altLang="it-IT" dirty="0">
              <a:ea typeface="MS PGothic" charset="-128"/>
            </a:endParaRPr>
          </a:p>
        </p:txBody>
      </p:sp>
      <p:sp>
        <p:nvSpPr>
          <p:cNvPr id="3" name="Titolo 2"/>
          <p:cNvSpPr>
            <a:spLocks noGrp="1"/>
          </p:cNvSpPr>
          <p:nvPr>
            <p:ph type="title"/>
          </p:nvPr>
        </p:nvSpPr>
        <p:spPr>
          <a:xfrm>
            <a:off x="2015069" y="-1004129"/>
            <a:ext cx="8158688" cy="2960757"/>
          </a:xfrm>
        </p:spPr>
        <p:txBody>
          <a:bodyPr/>
          <a:lstStyle/>
          <a:p>
            <a:pPr>
              <a:defRPr/>
            </a:pPr>
            <a:r>
              <a:rPr lang="it-IT" dirty="0" smtClean="0"/>
              <a:t>In sintesi</a:t>
            </a:r>
            <a:endParaRPr lang="it-IT" dirty="0"/>
          </a:p>
        </p:txBody>
      </p:sp>
    </p:spTree>
    <p:extLst>
      <p:ext uri="{BB962C8B-B14F-4D97-AF65-F5344CB8AC3E}">
        <p14:creationId xmlns:p14="http://schemas.microsoft.com/office/powerpoint/2010/main" val="998697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it-IT" altLang="it-IT" dirty="0"/>
              <a:t>La lingua è un sistema – le norme</a:t>
            </a:r>
          </a:p>
        </p:txBody>
      </p:sp>
      <p:sp>
        <p:nvSpPr>
          <p:cNvPr id="29699" name="Rectangle 3"/>
          <p:cNvSpPr>
            <a:spLocks noGrp="1" noChangeArrowheads="1"/>
          </p:cNvSpPr>
          <p:nvPr>
            <p:ph type="body" idx="1"/>
          </p:nvPr>
        </p:nvSpPr>
        <p:spPr>
          <a:xfrm>
            <a:off x="1114426" y="2386013"/>
            <a:ext cx="9782172" cy="3706812"/>
          </a:xfrm>
        </p:spPr>
        <p:txBody>
          <a:bodyPr>
            <a:normAutofit fontScale="92500"/>
          </a:bodyPr>
          <a:lstStyle/>
          <a:p>
            <a:pPr marL="0" indent="0">
              <a:buNone/>
            </a:pPr>
            <a:r>
              <a:rPr lang="it-IT" altLang="it-IT" sz="3200" dirty="0">
                <a:latin typeface="Garamond" charset="0"/>
              </a:rPr>
              <a:t>Il sistema linguistico non è sessista, </a:t>
            </a:r>
            <a:br>
              <a:rPr lang="it-IT" altLang="it-IT" sz="3200" dirty="0">
                <a:latin typeface="Garamond" charset="0"/>
              </a:rPr>
            </a:br>
            <a:r>
              <a:rPr lang="it-IT" altLang="it-IT" sz="3200" dirty="0">
                <a:latin typeface="Garamond" charset="0"/>
              </a:rPr>
              <a:t>la norma (linguistica) sì. </a:t>
            </a:r>
            <a:br>
              <a:rPr lang="it-IT" altLang="it-IT" sz="3200" dirty="0">
                <a:latin typeface="Garamond" charset="0"/>
              </a:rPr>
            </a:br>
            <a:r>
              <a:rPr lang="it-IT" altLang="it-IT" sz="3200" dirty="0">
                <a:latin typeface="Garamond" charset="0"/>
              </a:rPr>
              <a:t>La norma, che è la realizzazione tradizionalmente e socialmente determinata del sistema, </a:t>
            </a:r>
            <a:br>
              <a:rPr lang="it-IT" altLang="it-IT" sz="3200" dirty="0">
                <a:latin typeface="Garamond" charset="0"/>
              </a:rPr>
            </a:br>
            <a:r>
              <a:rPr lang="it-IT" altLang="it-IT" sz="3200" dirty="0">
                <a:latin typeface="Garamond" charset="0"/>
              </a:rPr>
              <a:t>rispecchia una società androcentrica </a:t>
            </a:r>
            <a:br>
              <a:rPr lang="it-IT" altLang="it-IT" sz="3200" dirty="0">
                <a:latin typeface="Garamond" charset="0"/>
              </a:rPr>
            </a:br>
            <a:r>
              <a:rPr lang="it-IT" altLang="it-IT" sz="3200" dirty="0">
                <a:latin typeface="Garamond" charset="0"/>
              </a:rPr>
              <a:t>dove l’uomo è gente e la donna sesso (…) </a:t>
            </a:r>
            <a:br>
              <a:rPr lang="it-IT" altLang="it-IT" sz="3200" dirty="0">
                <a:latin typeface="Garamond" charset="0"/>
              </a:rPr>
            </a:br>
            <a:r>
              <a:rPr lang="it-IT" altLang="it-IT" sz="3200" dirty="0">
                <a:latin typeface="Garamond" charset="0"/>
              </a:rPr>
              <a:t>il che conferma il persistere dell’</a:t>
            </a:r>
            <a:r>
              <a:rPr lang="it-IT" altLang="it-IT" sz="3200" dirty="0" err="1">
                <a:latin typeface="Garamond" charset="0"/>
              </a:rPr>
              <a:t>androcentrismo</a:t>
            </a:r>
            <a:r>
              <a:rPr lang="it-IT" altLang="it-IT" sz="3200" dirty="0">
                <a:latin typeface="Garamond" charset="0"/>
              </a:rPr>
              <a:t> della società” </a:t>
            </a:r>
          </a:p>
          <a:p>
            <a:pPr marL="0" indent="0">
              <a:buNone/>
            </a:pPr>
            <a:r>
              <a:rPr lang="it-IT" altLang="it-IT" sz="3200" dirty="0">
                <a:latin typeface="Garamond" charset="0"/>
              </a:rPr>
              <a:t>						E. </a:t>
            </a:r>
            <a:r>
              <a:rPr lang="it-IT" altLang="it-IT" sz="3200" dirty="0" err="1">
                <a:latin typeface="Garamond" charset="0"/>
              </a:rPr>
              <a:t>Burr</a:t>
            </a:r>
            <a:r>
              <a:rPr lang="it-IT" altLang="it-IT" sz="3200" dirty="0">
                <a:latin typeface="Garamond" charset="0"/>
              </a:rPr>
              <a:t>, 1995</a:t>
            </a:r>
          </a:p>
        </p:txBody>
      </p:sp>
    </p:spTree>
    <p:extLst>
      <p:ext uri="{BB962C8B-B14F-4D97-AF65-F5344CB8AC3E}">
        <p14:creationId xmlns:p14="http://schemas.microsoft.com/office/powerpoint/2010/main" val="840704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981200" y="928688"/>
            <a:ext cx="8134350" cy="1414462"/>
          </a:xfrm>
        </p:spPr>
        <p:txBody>
          <a:bodyPr>
            <a:normAutofit/>
          </a:bodyPr>
          <a:lstStyle/>
          <a:p>
            <a:r>
              <a:rPr lang="it-IT" altLang="it-IT"/>
              <a:t>Lingua e potere</a:t>
            </a:r>
          </a:p>
        </p:txBody>
      </p:sp>
      <p:sp>
        <p:nvSpPr>
          <p:cNvPr id="31747" name="Rectangle 3"/>
          <p:cNvSpPr>
            <a:spLocks noGrp="1" noChangeArrowheads="1"/>
          </p:cNvSpPr>
          <p:nvPr>
            <p:ph type="body" idx="1"/>
          </p:nvPr>
        </p:nvSpPr>
        <p:spPr>
          <a:xfrm>
            <a:off x="828675" y="2514600"/>
            <a:ext cx="10572750" cy="3616326"/>
          </a:xfrm>
        </p:spPr>
        <p:txBody>
          <a:bodyPr>
            <a:normAutofit fontScale="85000" lnSpcReduction="20000"/>
          </a:bodyPr>
          <a:lstStyle/>
          <a:p>
            <a:pPr marL="0" indent="0">
              <a:lnSpc>
                <a:spcPct val="90000"/>
              </a:lnSpc>
              <a:buNone/>
            </a:pPr>
            <a:r>
              <a:rPr lang="it-IT" altLang="it-IT" sz="2800" dirty="0">
                <a:latin typeface="Garamond" charset="0"/>
              </a:rPr>
              <a:t>“</a:t>
            </a:r>
            <a:r>
              <a:rPr lang="it-IT" altLang="it-IT" sz="3800" dirty="0">
                <a:latin typeface="Garamond" charset="0"/>
              </a:rPr>
              <a:t>La sociolinguistica, curiosa del discorso, </a:t>
            </a:r>
            <a:br>
              <a:rPr lang="it-IT" altLang="it-IT" sz="3800" dirty="0">
                <a:latin typeface="Garamond" charset="0"/>
              </a:rPr>
            </a:br>
            <a:r>
              <a:rPr lang="it-IT" altLang="it-IT" sz="3800" dirty="0">
                <a:latin typeface="Garamond" charset="0"/>
              </a:rPr>
              <a:t>non può considerare estranee alla sua attenzione </a:t>
            </a:r>
            <a:br>
              <a:rPr lang="it-IT" altLang="it-IT" sz="3800" dirty="0">
                <a:latin typeface="Garamond" charset="0"/>
              </a:rPr>
            </a:br>
            <a:r>
              <a:rPr lang="it-IT" altLang="it-IT" sz="3800" dirty="0">
                <a:latin typeface="Garamond" charset="0"/>
              </a:rPr>
              <a:t>temi come il potere e l’autorità, la subordinazione, </a:t>
            </a:r>
            <a:br>
              <a:rPr lang="it-IT" altLang="it-IT" sz="3800" dirty="0">
                <a:latin typeface="Garamond" charset="0"/>
              </a:rPr>
            </a:br>
            <a:r>
              <a:rPr lang="it-IT" altLang="it-IT" sz="3800" dirty="0">
                <a:latin typeface="Garamond" charset="0"/>
              </a:rPr>
              <a:t>lo scambio, la legittimazione, la solidarietà (…)</a:t>
            </a:r>
            <a:br>
              <a:rPr lang="it-IT" altLang="it-IT" sz="3800" dirty="0">
                <a:latin typeface="Garamond" charset="0"/>
              </a:rPr>
            </a:br>
            <a:r>
              <a:rPr lang="it-IT" altLang="it-IT" sz="3800" dirty="0">
                <a:latin typeface="Garamond" charset="0"/>
              </a:rPr>
              <a:t>i meccanismi di controllo e manipolazione.”  </a:t>
            </a:r>
            <a:r>
              <a:rPr lang="it-IT" altLang="it-IT" sz="3800" i="1" dirty="0">
                <a:latin typeface="Garamond" charset="0"/>
              </a:rPr>
              <a:t>Cardona, 1987</a:t>
            </a:r>
          </a:p>
          <a:p>
            <a:pPr marL="0" indent="0">
              <a:lnSpc>
                <a:spcPct val="90000"/>
              </a:lnSpc>
            </a:pPr>
            <a:endParaRPr lang="it-IT" altLang="it-IT" sz="2800" dirty="0">
              <a:latin typeface="Garamond" charset="0"/>
            </a:endParaRPr>
          </a:p>
          <a:p>
            <a:pPr marL="0" indent="0">
              <a:lnSpc>
                <a:spcPct val="90000"/>
              </a:lnSpc>
              <a:buNone/>
            </a:pPr>
            <a:r>
              <a:rPr lang="it-IT" altLang="it-IT" sz="2800" dirty="0">
                <a:latin typeface="Garamond" charset="0"/>
              </a:rPr>
              <a:t>Lingua come strumento di potere </a:t>
            </a:r>
          </a:p>
          <a:p>
            <a:pPr marL="0" indent="0">
              <a:lnSpc>
                <a:spcPct val="90000"/>
              </a:lnSpc>
              <a:buNone/>
            </a:pPr>
            <a:endParaRPr lang="it-IT" altLang="it-IT" sz="2800" b="1" dirty="0">
              <a:latin typeface="Garamond" charset="0"/>
            </a:endParaRPr>
          </a:p>
          <a:p>
            <a:pPr marL="0" indent="0" algn="just">
              <a:lnSpc>
                <a:spcPct val="90000"/>
              </a:lnSpc>
              <a:buNone/>
            </a:pPr>
            <a:r>
              <a:rPr lang="it-IT" altLang="it-IT" sz="2800" b="1" dirty="0">
                <a:latin typeface="Garamond" charset="0"/>
              </a:rPr>
              <a:t>Linguaggio giuridico</a:t>
            </a:r>
            <a:r>
              <a:rPr lang="it-IT" altLang="it-IT" sz="2800" dirty="0">
                <a:latin typeface="Garamond" charset="0"/>
              </a:rPr>
              <a:t>: lingua di prestigio e di potere;  conservativa e maschile; logica della conservazione e della non marcatezza</a:t>
            </a:r>
          </a:p>
          <a:p>
            <a:pPr marL="0" indent="0">
              <a:lnSpc>
                <a:spcPct val="90000"/>
              </a:lnSpc>
              <a:buNone/>
            </a:pPr>
            <a:endParaRPr lang="it-IT" altLang="it-IT" sz="2800" dirty="0">
              <a:latin typeface="Garamond" charset="0"/>
            </a:endParaRPr>
          </a:p>
          <a:p>
            <a:pPr marL="0" indent="0">
              <a:lnSpc>
                <a:spcPct val="90000"/>
              </a:lnSpc>
            </a:pPr>
            <a:endParaRPr lang="it-IT" altLang="it-IT" sz="2800" dirty="0">
              <a:latin typeface="Garamond" charset="0"/>
            </a:endParaRPr>
          </a:p>
        </p:txBody>
      </p:sp>
      <p:sp>
        <p:nvSpPr>
          <p:cNvPr id="31748" name="AutoShape 4"/>
          <p:cNvSpPr>
            <a:spLocks noChangeArrowheads="1"/>
          </p:cNvSpPr>
          <p:nvPr/>
        </p:nvSpPr>
        <p:spPr bwMode="auto">
          <a:xfrm>
            <a:off x="6048375" y="4551363"/>
            <a:ext cx="976312" cy="485775"/>
          </a:xfrm>
          <a:prstGeom prst="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it-IT"/>
          </a:p>
        </p:txBody>
      </p:sp>
    </p:spTree>
    <p:extLst>
      <p:ext uri="{BB962C8B-B14F-4D97-AF65-F5344CB8AC3E}">
        <p14:creationId xmlns:p14="http://schemas.microsoft.com/office/powerpoint/2010/main" val="146311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1119189" y="76200"/>
            <a:ext cx="10156825" cy="184150"/>
          </a:xfrm>
        </p:spPr>
        <p:txBody>
          <a:bodyPr>
            <a:normAutofit fontScale="90000"/>
          </a:bodyPr>
          <a:lstStyle/>
          <a:p>
            <a:endParaRPr lang="it-IT" altLang="it-IT"/>
          </a:p>
        </p:txBody>
      </p:sp>
      <p:sp>
        <p:nvSpPr>
          <p:cNvPr id="3" name="Segnaposto contenuto 2"/>
          <p:cNvSpPr>
            <a:spLocks noGrp="1"/>
          </p:cNvSpPr>
          <p:nvPr>
            <p:ph idx="1"/>
          </p:nvPr>
        </p:nvSpPr>
        <p:spPr>
          <a:xfrm>
            <a:off x="928689" y="642938"/>
            <a:ext cx="10347326" cy="5529263"/>
          </a:xfrm>
        </p:spPr>
        <p:txBody>
          <a:bodyPr>
            <a:noAutofit/>
          </a:bodyPr>
          <a:lstStyle/>
          <a:p>
            <a:pPr marL="0" indent="0" algn="just">
              <a:buNone/>
              <a:defRPr/>
            </a:pPr>
            <a:r>
              <a:rPr lang="it-IT" sz="2800" i="1" dirty="0"/>
              <a:t>Se una giudice chiede di essere chiamata la giudice, se una ministra chiede di essere chiamata la ministra, se una presidente della Camera chiede che sulla carta intestata sia scritto «la presidente</a:t>
            </a:r>
            <a:r>
              <a:rPr lang="it-IT" sz="2800" i="1" dirty="0" smtClean="0"/>
              <a:t>», </a:t>
            </a:r>
            <a:r>
              <a:rPr lang="it-IT" sz="2800" b="1" i="1" dirty="0" smtClean="0"/>
              <a:t>è </a:t>
            </a:r>
            <a:r>
              <a:rPr lang="it-IT" sz="2800" b="1" i="1" dirty="0"/>
              <a:t>per affermare che la vita ha più di un genere</a:t>
            </a:r>
            <a:r>
              <a:rPr lang="it-IT" sz="2800" i="1" dirty="0"/>
              <a:t>, che non c’è più un’esclusiva maschile per certi lavori, non c’è più una «normalità» maschile della quale tutte noi saremmo provvisorie eccezioni. Anche il semplice articolo, dunque, ha un’importanza che ai giornalisti chiediamo di considerare. E non vorremmo sentirci rispondere che si usa il maschile perché è il genere largamente prevalente in certe professioni. Nella scuola le maestre e le professoresse sono la quasi totalità del corpo insegnante, eppure nessuno chiamerebbe «la maestra» o «la professoressa» qualcuno dei pochi docenti uomini. </a:t>
            </a:r>
            <a:endParaRPr lang="it-IT" sz="2800" dirty="0"/>
          </a:p>
          <a:p>
            <a:pPr marL="0" indent="0" algn="just">
              <a:buNone/>
              <a:defRPr/>
            </a:pPr>
            <a:r>
              <a:rPr lang="it-IT" sz="2800" i="1" dirty="0"/>
              <a:t>E voi direttori di giornale, voi direttori uomini- che pure siete maggioranza- giudichereste di certo bizzarra l’idea che vi si potesse chiamare «direttrici</a:t>
            </a:r>
            <a:r>
              <a:rPr lang="it-IT" sz="2800" i="1" dirty="0" smtClean="0"/>
              <a:t>».                Laura Boldrini, 24.IX.2013</a:t>
            </a:r>
            <a:endParaRPr lang="it-IT" sz="2800" dirty="0"/>
          </a:p>
          <a:p>
            <a:pPr>
              <a:defRPr/>
            </a:pPr>
            <a:endParaRPr lang="it-IT" sz="2800" dirty="0"/>
          </a:p>
        </p:txBody>
      </p:sp>
      <p:sp>
        <p:nvSpPr>
          <p:cNvPr id="4" name="Segnaposto data 3"/>
          <p:cNvSpPr>
            <a:spLocks noGrp="1"/>
          </p:cNvSpPr>
          <p:nvPr>
            <p:ph type="dt" sz="quarter" idx="10"/>
          </p:nvPr>
        </p:nvSpPr>
        <p:spPr/>
        <p:txBody>
          <a:bodyPr/>
          <a:lstStyle/>
          <a:p>
            <a:pPr>
              <a:defRPr/>
            </a:pPr>
            <a:endParaRPr lang="it-IT" dirty="0"/>
          </a:p>
        </p:txBody>
      </p:sp>
    </p:spTree>
    <p:extLst>
      <p:ext uri="{BB962C8B-B14F-4D97-AF65-F5344CB8AC3E}">
        <p14:creationId xmlns:p14="http://schemas.microsoft.com/office/powerpoint/2010/main" val="181125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eaLnBrk="1" hangingPunct="1">
              <a:defRPr/>
            </a:pPr>
            <a:r>
              <a:rPr lang="it-IT" dirty="0" smtClean="0"/>
              <a:t>Dissimmetrie grammaticali</a:t>
            </a:r>
            <a:endParaRPr lang="it-IT" dirty="0"/>
          </a:p>
        </p:txBody>
      </p:sp>
      <p:sp>
        <p:nvSpPr>
          <p:cNvPr id="3" name="Segnaposto contenuto 2"/>
          <p:cNvSpPr>
            <a:spLocks noGrp="1"/>
          </p:cNvSpPr>
          <p:nvPr>
            <p:ph idx="1"/>
          </p:nvPr>
        </p:nvSpPr>
        <p:spPr>
          <a:xfrm>
            <a:off x="971550" y="2556932"/>
            <a:ext cx="9925047" cy="3318936"/>
          </a:xfrm>
        </p:spPr>
        <p:txBody>
          <a:bodyPr>
            <a:normAutofit fontScale="55000" lnSpcReduction="20000"/>
          </a:bodyPr>
          <a:lstStyle/>
          <a:p>
            <a:pPr eaLnBrk="1" hangingPunct="1">
              <a:defRPr/>
            </a:pPr>
            <a:r>
              <a:rPr lang="it-IT" sz="4500" b="1" dirty="0" smtClean="0"/>
              <a:t>I</a:t>
            </a:r>
            <a:r>
              <a:rPr lang="it-IT" sz="4500" dirty="0" smtClean="0"/>
              <a:t> testimon</a:t>
            </a:r>
            <a:r>
              <a:rPr lang="it-IT" sz="4500" b="1" dirty="0" smtClean="0"/>
              <a:t>i</a:t>
            </a:r>
            <a:r>
              <a:rPr lang="it-IT" sz="4500" dirty="0" smtClean="0"/>
              <a:t> e l’accusata sono entrati in aula (concordanza al maschile)</a:t>
            </a:r>
          </a:p>
          <a:p>
            <a:pPr eaLnBrk="1" hangingPunct="1">
              <a:defRPr/>
            </a:pPr>
            <a:endParaRPr lang="it-IT" sz="4500" dirty="0"/>
          </a:p>
          <a:p>
            <a:pPr eaLnBrk="1" hangingPunct="1">
              <a:defRPr/>
            </a:pPr>
            <a:r>
              <a:rPr lang="it-IT" sz="4500" dirty="0" smtClean="0"/>
              <a:t>Gli avvocati sono stati convocati dal giudice (maschile inclusivo)</a:t>
            </a:r>
          </a:p>
          <a:p>
            <a:pPr eaLnBrk="1" hangingPunct="1">
              <a:defRPr/>
            </a:pPr>
            <a:endParaRPr lang="it-IT" sz="4500" dirty="0"/>
          </a:p>
          <a:p>
            <a:pPr eaLnBrk="1" hangingPunct="1">
              <a:defRPr/>
            </a:pPr>
            <a:endParaRPr lang="it-IT" sz="4500" dirty="0" smtClean="0"/>
          </a:p>
          <a:p>
            <a:pPr eaLnBrk="1" hangingPunct="1">
              <a:defRPr/>
            </a:pPr>
            <a:r>
              <a:rPr lang="it-IT" sz="4500" dirty="0" smtClean="0"/>
              <a:t>Consapevolezza necessaria per il cambiamento</a:t>
            </a:r>
          </a:p>
          <a:p>
            <a:pPr eaLnBrk="1" hangingPunct="1">
              <a:defRPr/>
            </a:pPr>
            <a:r>
              <a:rPr lang="it-IT" sz="4500" dirty="0" smtClean="0"/>
              <a:t>Mostrare le donne attraverso la lingua: usare la lingua in modo adeguato</a:t>
            </a:r>
          </a:p>
          <a:p>
            <a:pPr marL="114300" indent="0">
              <a:buNone/>
              <a:defRPr/>
            </a:pPr>
            <a:endParaRPr lang="it-IT" dirty="0" smtClean="0"/>
          </a:p>
          <a:p>
            <a:pPr eaLnBrk="1" hangingPunct="1">
              <a:defRPr/>
            </a:pPr>
            <a:endParaRPr lang="it-IT" dirty="0"/>
          </a:p>
        </p:txBody>
      </p:sp>
    </p:spTree>
    <p:extLst>
      <p:ext uri="{BB962C8B-B14F-4D97-AF65-F5344CB8AC3E}">
        <p14:creationId xmlns:p14="http://schemas.microsoft.com/office/powerpoint/2010/main" val="1193127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5402" y="982132"/>
            <a:ext cx="9601196" cy="770469"/>
          </a:xfrm>
        </p:spPr>
        <p:txBody>
          <a:bodyPr/>
          <a:lstStyle/>
          <a:p>
            <a:pPr>
              <a:defRPr/>
            </a:pPr>
            <a:r>
              <a:rPr lang="it-IT" dirty="0" err="1" smtClean="0">
                <a:solidFill>
                  <a:schemeClr val="accent1">
                    <a:lumMod val="75000"/>
                  </a:schemeClr>
                </a:solidFill>
              </a:rPr>
              <a:t>Dissimetrie</a:t>
            </a:r>
            <a:r>
              <a:rPr lang="it-IT" dirty="0" smtClean="0">
                <a:solidFill>
                  <a:schemeClr val="accent1">
                    <a:lumMod val="75000"/>
                  </a:schemeClr>
                </a:solidFill>
              </a:rPr>
              <a:t> semantiche</a:t>
            </a:r>
            <a:endParaRPr lang="it-IT" dirty="0">
              <a:solidFill>
                <a:schemeClr val="accent1">
                  <a:lumMod val="75000"/>
                </a:schemeClr>
              </a:solidFill>
            </a:endParaRPr>
          </a:p>
        </p:txBody>
      </p:sp>
      <p:sp>
        <p:nvSpPr>
          <p:cNvPr id="12291" name="Segnaposto contenuto 2"/>
          <p:cNvSpPr>
            <a:spLocks noGrp="1"/>
          </p:cNvSpPr>
          <p:nvPr>
            <p:ph idx="1"/>
          </p:nvPr>
        </p:nvSpPr>
        <p:spPr>
          <a:xfrm>
            <a:off x="1614488" y="2057401"/>
            <a:ext cx="9417051" cy="3997326"/>
          </a:xfrm>
        </p:spPr>
        <p:txBody>
          <a:bodyPr>
            <a:normAutofit fontScale="85000" lnSpcReduction="20000"/>
          </a:bodyPr>
          <a:lstStyle/>
          <a:p>
            <a:pPr marL="114300" indent="0">
              <a:buNone/>
              <a:defRPr/>
            </a:pPr>
            <a:r>
              <a:rPr lang="it-IT" sz="3000" dirty="0">
                <a:cs typeface="Times New Roman" pitchFamily="18" charset="0"/>
              </a:rPr>
              <a:t>La lingua non è neutra non soltanto perché ogni parlante lascia nel discorso tracce della propria enunciazione, rivelando così la propria esperienza soggettiva, ma anche perché la lingua iscrive e simbolizza all'interno della sua struttura la differenza sessuale, in forma già gerarchizzata e orientata (Patrizia Violi 1986: 40).</a:t>
            </a:r>
          </a:p>
          <a:p>
            <a:pPr eaLnBrk="1" hangingPunct="1">
              <a:defRPr/>
            </a:pPr>
            <a:endParaRPr lang="it-IT" dirty="0" smtClean="0"/>
          </a:p>
          <a:p>
            <a:pPr eaLnBrk="1" hangingPunct="1">
              <a:defRPr/>
            </a:pPr>
            <a:r>
              <a:rPr lang="it-IT" sz="2800" dirty="0" smtClean="0"/>
              <a:t>Buon uomo	buona donna (polarizzazione semantica)       							</a:t>
            </a:r>
          </a:p>
          <a:p>
            <a:pPr eaLnBrk="1" hangingPunct="1">
              <a:defRPr/>
            </a:pPr>
            <a:r>
              <a:rPr lang="it-IT" sz="2800" dirty="0" smtClean="0"/>
              <a:t>Titolo		uso del nome proprio - diminutivo</a:t>
            </a:r>
          </a:p>
          <a:p>
            <a:pPr eaLnBrk="1" hangingPunct="1">
              <a:defRPr/>
            </a:pPr>
            <a:endParaRPr lang="it-IT" sz="2800" dirty="0" smtClean="0"/>
          </a:p>
          <a:p>
            <a:pPr eaLnBrk="1" hangingPunct="1">
              <a:defRPr/>
            </a:pPr>
            <a:r>
              <a:rPr lang="it-IT" sz="2800" dirty="0" smtClean="0"/>
              <a:t>Trovare soluzioni ad hoc - attenzione alla chiarezza e alla leggibilità</a:t>
            </a:r>
          </a:p>
        </p:txBody>
      </p:sp>
    </p:spTree>
    <p:extLst>
      <p:ext uri="{BB962C8B-B14F-4D97-AF65-F5344CB8AC3E}">
        <p14:creationId xmlns:p14="http://schemas.microsoft.com/office/powerpoint/2010/main" val="1833887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28663" y="743650"/>
            <a:ext cx="11015662" cy="5681555"/>
          </a:xfrm>
          <a:prstGeom prst="rect">
            <a:avLst/>
          </a:prstGeom>
        </p:spPr>
        <p:txBody>
          <a:bodyPr wrap="square">
            <a:spAutoFit/>
          </a:bodyPr>
          <a:lstStyle/>
          <a:p>
            <a:pPr algn="ctr">
              <a:lnSpc>
                <a:spcPct val="70000"/>
              </a:lnSpc>
            </a:pPr>
            <a:r>
              <a:rPr lang="it-IT" altLang="it-IT" sz="4400" dirty="0" smtClean="0">
                <a:latin typeface="+mj-lt"/>
                <a:ea typeface="MS PGothic" charset="-128"/>
              </a:rPr>
              <a:t>Quattro semplici norme</a:t>
            </a:r>
            <a:endParaRPr lang="it-IT" altLang="it-IT" b="1" dirty="0" smtClean="0">
              <a:ea typeface="MS PGothic" charset="-128"/>
            </a:endParaRPr>
          </a:p>
          <a:p>
            <a:pPr marL="514350" indent="-514350">
              <a:lnSpc>
                <a:spcPct val="70000"/>
              </a:lnSpc>
              <a:buFont typeface="Calibri" charset="0"/>
              <a:buAutoNum type="arabicPeriod"/>
            </a:pPr>
            <a:endParaRPr lang="it-IT" altLang="it-IT" b="1" dirty="0">
              <a:ea typeface="MS PGothic" charset="-128"/>
            </a:endParaRPr>
          </a:p>
          <a:p>
            <a:pPr marL="514350" indent="-514350">
              <a:lnSpc>
                <a:spcPct val="70000"/>
              </a:lnSpc>
              <a:buFont typeface="Calibri" charset="0"/>
              <a:buAutoNum type="arabicPeriod"/>
            </a:pPr>
            <a:endParaRPr lang="it-IT" altLang="it-IT" b="1" dirty="0" smtClean="0">
              <a:ea typeface="MS PGothic" charset="-128"/>
            </a:endParaRPr>
          </a:p>
          <a:p>
            <a:pPr marL="514350" indent="-514350">
              <a:lnSpc>
                <a:spcPct val="70000"/>
              </a:lnSpc>
              <a:buFont typeface="Calibri" charset="0"/>
              <a:buAutoNum type="arabicPeriod"/>
            </a:pPr>
            <a:r>
              <a:rPr lang="it-IT" altLang="it-IT" sz="2400" b="1" dirty="0" smtClean="0">
                <a:ea typeface="MS PGothic" charset="-128"/>
              </a:rPr>
              <a:t>Evitare </a:t>
            </a:r>
            <a:r>
              <a:rPr lang="it-IT" altLang="it-IT" sz="2400" b="1" dirty="0">
                <a:ea typeface="MS PGothic" charset="-128"/>
              </a:rPr>
              <a:t>il maschile non marcato</a:t>
            </a:r>
          </a:p>
          <a:p>
            <a:pPr marL="639763" lvl="1" indent="-192088">
              <a:lnSpc>
                <a:spcPct val="70000"/>
              </a:lnSpc>
              <a:buFont typeface="Wingdings 3" charset="2"/>
              <a:buChar char=""/>
            </a:pPr>
            <a:r>
              <a:rPr lang="it-IT" altLang="it-IT" sz="2400" dirty="0">
                <a:ea typeface="MS PGothic" charset="-128"/>
              </a:rPr>
              <a:t>Uomo verso persona</a:t>
            </a:r>
          </a:p>
          <a:p>
            <a:pPr marL="514350" indent="-514350">
              <a:lnSpc>
                <a:spcPct val="200000"/>
              </a:lnSpc>
              <a:buFont typeface="Calibri" charset="0"/>
              <a:buAutoNum type="arabicPeriod"/>
            </a:pPr>
            <a:r>
              <a:rPr lang="it-IT" altLang="it-IT" sz="2400" b="1" dirty="0">
                <a:ea typeface="MS PGothic" charset="-128"/>
              </a:rPr>
              <a:t>Evitare l</a:t>
            </a:r>
            <a:r>
              <a:rPr lang="ja-JP" altLang="it-IT" sz="2400" b="1" dirty="0">
                <a:ea typeface="MS PGothic" charset="-128"/>
              </a:rPr>
              <a:t>’</a:t>
            </a:r>
            <a:r>
              <a:rPr lang="it-IT" altLang="ja-JP" sz="2400" b="1" dirty="0">
                <a:ea typeface="MS PGothic" charset="-128"/>
              </a:rPr>
              <a:t>articolo al femminile davanti al nome proprio</a:t>
            </a:r>
          </a:p>
          <a:p>
            <a:pPr marL="639763" lvl="1" indent="-192088">
              <a:lnSpc>
                <a:spcPct val="70000"/>
              </a:lnSpc>
              <a:buFont typeface="Wingdings 3" charset="2"/>
              <a:buChar char=""/>
            </a:pPr>
            <a:r>
              <a:rPr lang="it-IT" altLang="it-IT" sz="2400" dirty="0">
                <a:ea typeface="MS PGothic" charset="-128"/>
              </a:rPr>
              <a:t>La Fornero, Monti</a:t>
            </a:r>
          </a:p>
          <a:p>
            <a:pPr marL="514350" indent="-514350">
              <a:lnSpc>
                <a:spcPct val="190000"/>
              </a:lnSpc>
              <a:buFont typeface="Calibri" charset="0"/>
              <a:buAutoNum type="arabicPeriod"/>
            </a:pPr>
            <a:r>
              <a:rPr lang="it-IT" altLang="it-IT" sz="2400" b="1" dirty="0">
                <a:ea typeface="MS PGothic" charset="-128"/>
              </a:rPr>
              <a:t>Accordare il genere degli aggettivi ai nomi  in maggioranza</a:t>
            </a:r>
          </a:p>
          <a:p>
            <a:pPr marL="639763" lvl="1" indent="-192088">
              <a:lnSpc>
                <a:spcPct val="70000"/>
              </a:lnSpc>
              <a:buFont typeface="Wingdings 3" charset="2"/>
              <a:buChar char=""/>
            </a:pPr>
            <a:r>
              <a:rPr lang="it-IT" altLang="it-IT" sz="2400" dirty="0">
                <a:ea typeface="MS PGothic" charset="-128"/>
              </a:rPr>
              <a:t>Gli imputati, le giudici, le avvocate convocate</a:t>
            </a:r>
          </a:p>
          <a:p>
            <a:pPr marL="514350" indent="-514350">
              <a:lnSpc>
                <a:spcPct val="190000"/>
              </a:lnSpc>
              <a:buFont typeface="Calibri" charset="0"/>
              <a:buAutoNum type="arabicPeriod"/>
            </a:pPr>
            <a:r>
              <a:rPr lang="it-IT" altLang="it-IT" sz="2400" b="1" dirty="0">
                <a:ea typeface="MS PGothic" charset="-128"/>
              </a:rPr>
              <a:t>Usare titoli professionali al femminile</a:t>
            </a:r>
          </a:p>
          <a:p>
            <a:pPr marL="639763" lvl="1" indent="-192088">
              <a:lnSpc>
                <a:spcPct val="70000"/>
              </a:lnSpc>
              <a:buFont typeface="Wingdings 3" charset="2"/>
              <a:buChar char=""/>
            </a:pPr>
            <a:r>
              <a:rPr lang="it-IT" altLang="it-IT" sz="2400" dirty="0">
                <a:ea typeface="MS PGothic" charset="-128"/>
              </a:rPr>
              <a:t>La giudice, la procuratrice, la </a:t>
            </a:r>
            <a:r>
              <a:rPr lang="it-IT" altLang="it-IT" sz="2400" dirty="0" err="1">
                <a:ea typeface="MS PGothic" charset="-128"/>
              </a:rPr>
              <a:t>cancelliera</a:t>
            </a:r>
            <a:r>
              <a:rPr lang="it-IT" altLang="it-IT" sz="2400" dirty="0">
                <a:ea typeface="MS PGothic" charset="-128"/>
              </a:rPr>
              <a:t>, la presidente</a:t>
            </a:r>
          </a:p>
          <a:p>
            <a:pPr marL="639763" lvl="1" indent="-192088">
              <a:lnSpc>
                <a:spcPct val="70000"/>
              </a:lnSpc>
              <a:buFont typeface="Wingdings 3" charset="2"/>
              <a:buChar char=""/>
            </a:pPr>
            <a:r>
              <a:rPr lang="it-IT" altLang="it-IT" sz="2400" dirty="0">
                <a:ea typeface="MS PGothic" charset="-128"/>
              </a:rPr>
              <a:t>Sostantivi epiceni: articolo (ad es. la vigile)</a:t>
            </a:r>
          </a:p>
          <a:p>
            <a:pPr marL="639763" lvl="1" indent="-192088">
              <a:lnSpc>
                <a:spcPct val="70000"/>
              </a:lnSpc>
              <a:buNone/>
            </a:pPr>
            <a:endParaRPr lang="it-IT" altLang="it-IT" sz="2400" dirty="0">
              <a:ea typeface="MS PGothic" charset="-128"/>
            </a:endParaRPr>
          </a:p>
          <a:p>
            <a:pPr marL="639763" lvl="1" indent="-192088">
              <a:lnSpc>
                <a:spcPct val="70000"/>
              </a:lnSpc>
              <a:buNone/>
            </a:pPr>
            <a:r>
              <a:rPr lang="it-IT" altLang="it-IT" sz="2400" b="1" i="1" dirty="0">
                <a:ea typeface="MS PGothic" charset="-128"/>
              </a:rPr>
              <a:t>Normale</a:t>
            </a:r>
            <a:r>
              <a:rPr lang="it-IT" altLang="it-IT" sz="2400" b="1" dirty="0">
                <a:ea typeface="MS PGothic" charset="-128"/>
              </a:rPr>
              <a:t> è ciò che non si discosta dalla norma:  </a:t>
            </a:r>
          </a:p>
          <a:p>
            <a:pPr marL="639763" lvl="1" indent="-192088">
              <a:lnSpc>
                <a:spcPct val="70000"/>
              </a:lnSpc>
              <a:buNone/>
            </a:pPr>
            <a:r>
              <a:rPr lang="it-IT" altLang="it-IT" sz="2400" dirty="0">
                <a:ea typeface="MS PGothic" charset="-128"/>
              </a:rPr>
              <a:t>ma la norma si adegua alle esigenze della realtà</a:t>
            </a:r>
          </a:p>
          <a:p>
            <a:pPr marL="639763" lvl="1" indent="-192088">
              <a:lnSpc>
                <a:spcPct val="70000"/>
              </a:lnSpc>
              <a:buNone/>
            </a:pPr>
            <a:endParaRPr lang="it-IT" altLang="it-IT" sz="2400" dirty="0">
              <a:ea typeface="MS PGothic" charset="-128"/>
            </a:endParaRPr>
          </a:p>
        </p:txBody>
      </p:sp>
    </p:spTree>
    <p:extLst>
      <p:ext uri="{BB962C8B-B14F-4D97-AF65-F5344CB8AC3E}">
        <p14:creationId xmlns:p14="http://schemas.microsoft.com/office/powerpoint/2010/main" val="1455154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defRPr/>
            </a:pPr>
            <a:r>
              <a:rPr lang="it-IT" sz="5400" dirty="0">
                <a:solidFill>
                  <a:schemeClr val="tx1"/>
                </a:solidFill>
              </a:rPr>
              <a:t>Differenziare i ruoli con la lingua</a:t>
            </a:r>
          </a:p>
        </p:txBody>
      </p:sp>
      <p:sp>
        <p:nvSpPr>
          <p:cNvPr id="9219" name="Segnaposto contenuto 2"/>
          <p:cNvSpPr>
            <a:spLocks noGrp="1"/>
          </p:cNvSpPr>
          <p:nvPr>
            <p:ph idx="1"/>
          </p:nvPr>
        </p:nvSpPr>
        <p:spPr/>
        <p:txBody>
          <a:bodyPr>
            <a:normAutofit/>
          </a:bodyPr>
          <a:lstStyle/>
          <a:p>
            <a:r>
              <a:rPr lang="it-IT" altLang="it-IT" sz="2800" dirty="0">
                <a:ea typeface="MS PGothic" charset="-128"/>
              </a:rPr>
              <a:t>Maestra sì e ministra no?</a:t>
            </a:r>
          </a:p>
          <a:p>
            <a:endParaRPr lang="it-IT" altLang="it-IT" sz="2800" dirty="0">
              <a:ea typeface="MS PGothic" charset="-128"/>
            </a:endParaRPr>
          </a:p>
          <a:p>
            <a:r>
              <a:rPr lang="it-IT" altLang="it-IT" sz="2800" dirty="0">
                <a:ea typeface="MS PGothic" charset="-128"/>
              </a:rPr>
              <a:t>Rispetto della grammatica. </a:t>
            </a:r>
            <a:br>
              <a:rPr lang="it-IT" altLang="it-IT" sz="2800" dirty="0">
                <a:ea typeface="MS PGothic" charset="-128"/>
              </a:rPr>
            </a:br>
            <a:r>
              <a:rPr lang="it-IT" altLang="it-IT" sz="2800" dirty="0">
                <a:ea typeface="MS PGothic" charset="-128"/>
              </a:rPr>
              <a:t>NON ESISTE LA FORMA NEUTRA IN ITALIANO</a:t>
            </a:r>
          </a:p>
          <a:p>
            <a:endParaRPr lang="it-IT" altLang="it-IT" sz="2800" dirty="0">
              <a:ea typeface="MS PGothic" charset="-128"/>
            </a:endParaRPr>
          </a:p>
          <a:p>
            <a:r>
              <a:rPr lang="it-IT" altLang="it-IT" sz="2800" dirty="0">
                <a:ea typeface="MS PGothic" charset="-128"/>
              </a:rPr>
              <a:t>Lingua come espressione del potere</a:t>
            </a:r>
          </a:p>
        </p:txBody>
      </p:sp>
    </p:spTree>
    <p:extLst>
      <p:ext uri="{BB962C8B-B14F-4D97-AF65-F5344CB8AC3E}">
        <p14:creationId xmlns:p14="http://schemas.microsoft.com/office/powerpoint/2010/main" val="12352539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5402" y="982133"/>
            <a:ext cx="9601196" cy="618068"/>
          </a:xfrm>
        </p:spPr>
        <p:txBody>
          <a:bodyPr>
            <a:normAutofit fontScale="90000"/>
          </a:bodyPr>
          <a:lstStyle/>
          <a:p>
            <a:pPr>
              <a:defRPr/>
            </a:pPr>
            <a:r>
              <a:rPr lang="it-IT" dirty="0" smtClean="0">
                <a:solidFill>
                  <a:schemeClr val="tx2">
                    <a:satMod val="130000"/>
                  </a:schemeClr>
                </a:solidFill>
              </a:rPr>
              <a:t>La Costituzione italiana </a:t>
            </a:r>
            <a:endParaRPr lang="it-IT" dirty="0">
              <a:solidFill>
                <a:schemeClr val="tx2">
                  <a:satMod val="130000"/>
                </a:schemeClr>
              </a:solidFill>
            </a:endParaRPr>
          </a:p>
        </p:txBody>
      </p:sp>
      <p:sp>
        <p:nvSpPr>
          <p:cNvPr id="28675" name="Segnaposto contenuto 2"/>
          <p:cNvSpPr>
            <a:spLocks noGrp="1"/>
          </p:cNvSpPr>
          <p:nvPr>
            <p:ph idx="1"/>
          </p:nvPr>
        </p:nvSpPr>
        <p:spPr>
          <a:xfrm>
            <a:off x="815977" y="1600200"/>
            <a:ext cx="10847387" cy="4852988"/>
          </a:xfrm>
        </p:spPr>
        <p:txBody>
          <a:bodyPr>
            <a:normAutofit/>
          </a:bodyPr>
          <a:lstStyle/>
          <a:p>
            <a:pPr marL="1074738" indent="-992188">
              <a:buNone/>
              <a:tabLst>
                <a:tab pos="1074738" algn="l"/>
              </a:tabLst>
            </a:pPr>
            <a:r>
              <a:rPr lang="it-IT" altLang="it-IT" dirty="0"/>
              <a:t>Art.1 	La sovranità appartiene </a:t>
            </a:r>
            <a:r>
              <a:rPr lang="it-IT" altLang="it-IT" b="1" dirty="0"/>
              <a:t>al popolo</a:t>
            </a:r>
          </a:p>
          <a:p>
            <a:pPr marL="1074738" indent="-992188">
              <a:spcBef>
                <a:spcPts val="800"/>
              </a:spcBef>
              <a:buNone/>
              <a:tabLst>
                <a:tab pos="1074738" algn="l"/>
              </a:tabLst>
            </a:pPr>
            <a:r>
              <a:rPr lang="it-IT" altLang="it-IT" dirty="0"/>
              <a:t>Art.2 	I diritti inviolabili </a:t>
            </a:r>
            <a:r>
              <a:rPr lang="it-IT" altLang="it-IT" b="1" dirty="0"/>
              <a:t>dell’uomo</a:t>
            </a:r>
          </a:p>
          <a:p>
            <a:pPr marL="1074738" indent="-992188">
              <a:spcBef>
                <a:spcPts val="800"/>
              </a:spcBef>
              <a:buNone/>
              <a:tabLst>
                <a:tab pos="1074738" algn="l"/>
              </a:tabLst>
            </a:pPr>
            <a:r>
              <a:rPr lang="it-IT" altLang="it-IT" dirty="0"/>
              <a:t>Art.4 	</a:t>
            </a:r>
            <a:r>
              <a:rPr lang="it-IT" altLang="it-IT" b="1" dirty="0"/>
              <a:t>Ogni cittadino</a:t>
            </a:r>
            <a:r>
              <a:rPr lang="it-IT" altLang="it-IT" dirty="0"/>
              <a:t> ha il diritto di svolgere (…) un’attività</a:t>
            </a:r>
          </a:p>
          <a:p>
            <a:pPr marL="1074738" indent="-992188">
              <a:spcBef>
                <a:spcPts val="800"/>
              </a:spcBef>
              <a:buNone/>
              <a:tabLst>
                <a:tab pos="1074738" algn="l"/>
              </a:tabLst>
            </a:pPr>
            <a:r>
              <a:rPr lang="it-IT" altLang="it-IT" dirty="0"/>
              <a:t>Art.10 	La condizione giuridica dello </a:t>
            </a:r>
            <a:r>
              <a:rPr lang="it-IT" altLang="it-IT" b="1" dirty="0"/>
              <a:t>straniero</a:t>
            </a:r>
          </a:p>
          <a:p>
            <a:pPr marL="1074738" indent="-992188">
              <a:spcBef>
                <a:spcPts val="800"/>
              </a:spcBef>
              <a:buNone/>
              <a:tabLst>
                <a:tab pos="1074738" algn="l"/>
              </a:tabLst>
            </a:pPr>
            <a:r>
              <a:rPr lang="it-IT" altLang="it-IT" dirty="0"/>
              <a:t>Art.13 	E’ punita ogni violenza (...) </a:t>
            </a:r>
            <a:r>
              <a:rPr lang="it-IT" altLang="it-IT" b="1" dirty="0"/>
              <a:t>sulle persone</a:t>
            </a:r>
          </a:p>
          <a:p>
            <a:pPr marL="1074738" indent="-992188">
              <a:spcBef>
                <a:spcPts val="800"/>
              </a:spcBef>
              <a:buNone/>
              <a:tabLst>
                <a:tab pos="1074738" algn="l"/>
              </a:tabLst>
            </a:pPr>
            <a:r>
              <a:rPr lang="it-IT" altLang="it-IT" dirty="0"/>
              <a:t>Art.16 	</a:t>
            </a:r>
            <a:r>
              <a:rPr lang="it-IT" altLang="it-IT" b="1" dirty="0"/>
              <a:t>Ogni cittadino</a:t>
            </a:r>
            <a:r>
              <a:rPr lang="it-IT" altLang="it-IT" dirty="0"/>
              <a:t> può circolare</a:t>
            </a:r>
          </a:p>
          <a:p>
            <a:pPr marL="1074738" indent="-992188">
              <a:spcBef>
                <a:spcPts val="800"/>
              </a:spcBef>
              <a:buNone/>
              <a:tabLst>
                <a:tab pos="1074738" algn="l"/>
              </a:tabLst>
            </a:pPr>
            <a:r>
              <a:rPr lang="it-IT" altLang="it-IT" dirty="0"/>
              <a:t>Art.17 	</a:t>
            </a:r>
            <a:r>
              <a:rPr lang="it-IT" altLang="it-IT" b="1" dirty="0"/>
              <a:t>I cittadini</a:t>
            </a:r>
            <a:r>
              <a:rPr lang="it-IT" altLang="it-IT" dirty="0"/>
              <a:t> hanno diritto di riunirsi</a:t>
            </a:r>
          </a:p>
          <a:p>
            <a:pPr marL="1074738" indent="-992188">
              <a:spcBef>
                <a:spcPts val="800"/>
              </a:spcBef>
              <a:buNone/>
              <a:tabLst>
                <a:tab pos="1074738" algn="l"/>
              </a:tabLst>
            </a:pPr>
            <a:r>
              <a:rPr lang="it-IT" altLang="it-IT" dirty="0"/>
              <a:t>Art.19 	</a:t>
            </a:r>
            <a:r>
              <a:rPr lang="it-IT" altLang="it-IT" b="1" dirty="0"/>
              <a:t>Tutti</a:t>
            </a:r>
            <a:r>
              <a:rPr lang="it-IT" altLang="it-IT" dirty="0"/>
              <a:t> hanno il diritto di professare liberamente</a:t>
            </a:r>
          </a:p>
          <a:p>
            <a:pPr marL="1074738" indent="-992188">
              <a:spcBef>
                <a:spcPts val="800"/>
              </a:spcBef>
              <a:buNone/>
              <a:tabLst>
                <a:tab pos="1074738" algn="l"/>
              </a:tabLst>
            </a:pPr>
            <a:r>
              <a:rPr lang="it-IT" altLang="it-IT" dirty="0"/>
              <a:t>Art.22 	</a:t>
            </a:r>
            <a:r>
              <a:rPr lang="it-IT" altLang="it-IT" b="1" dirty="0"/>
              <a:t>Nessuno</a:t>
            </a:r>
            <a:r>
              <a:rPr lang="it-IT" altLang="it-IT" dirty="0"/>
              <a:t> può essere privato </a:t>
            </a:r>
          </a:p>
          <a:p>
            <a:pPr marL="1074738" indent="-992188">
              <a:spcBef>
                <a:spcPts val="800"/>
              </a:spcBef>
              <a:buNone/>
              <a:tabLst>
                <a:tab pos="1074738" algn="l"/>
              </a:tabLst>
            </a:pPr>
            <a:r>
              <a:rPr lang="it-IT" altLang="it-IT" dirty="0"/>
              <a:t>Art.26	L’estradizione del </a:t>
            </a:r>
            <a:r>
              <a:rPr lang="it-IT" altLang="it-IT" b="1" dirty="0"/>
              <a:t>cittadino</a:t>
            </a:r>
          </a:p>
        </p:txBody>
      </p:sp>
      <p:sp>
        <p:nvSpPr>
          <p:cNvPr id="28676" name="Segnaposto data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lnSpc>
                <a:spcPct val="95000"/>
              </a:lnSpc>
              <a:spcBef>
                <a:spcPts val="1863"/>
              </a:spcBef>
              <a:buSzPct val="100000"/>
              <a:buFont typeface="Arial" charset="0"/>
              <a:buChar char="•"/>
              <a:defRPr sz="2400">
                <a:solidFill>
                  <a:schemeClr val="tx1"/>
                </a:solidFill>
                <a:latin typeface="Century Gothic" charset="0"/>
              </a:defRPr>
            </a:lvl1pPr>
            <a:lvl2pPr marL="742950" indent="-285750" eaLnBrk="0" hangingPunct="0">
              <a:lnSpc>
                <a:spcPct val="95000"/>
              </a:lnSpc>
              <a:spcBef>
                <a:spcPts val="1063"/>
              </a:spcBef>
              <a:buSzPct val="100000"/>
              <a:buFont typeface="Century Gothic" charset="0"/>
              <a:buChar char="–"/>
              <a:defRPr sz="2000">
                <a:solidFill>
                  <a:schemeClr val="tx1"/>
                </a:solidFill>
                <a:latin typeface="Century Gothic" charset="0"/>
              </a:defRPr>
            </a:lvl2pPr>
            <a:lvl3pPr marL="1143000" indent="-228600" eaLnBrk="0" hangingPunct="0">
              <a:lnSpc>
                <a:spcPct val="95000"/>
              </a:lnSpc>
              <a:spcBef>
                <a:spcPts val="1063"/>
              </a:spcBef>
              <a:buSzPct val="100000"/>
              <a:buFont typeface="Century Gothic" charset="0"/>
              <a:buChar char="–"/>
              <a:defRPr>
                <a:solidFill>
                  <a:schemeClr val="tx1"/>
                </a:solidFill>
                <a:latin typeface="Century Gothic" charset="0"/>
              </a:defRPr>
            </a:lvl3pPr>
            <a:lvl4pPr marL="1600200" indent="-228600" eaLnBrk="0" hangingPunct="0">
              <a:lnSpc>
                <a:spcPct val="95000"/>
              </a:lnSpc>
              <a:spcBef>
                <a:spcPts val="1063"/>
              </a:spcBef>
              <a:buSzPct val="100000"/>
              <a:buFont typeface="Century Gothic" charset="0"/>
              <a:buChar char="–"/>
              <a:defRPr>
                <a:solidFill>
                  <a:schemeClr val="tx1"/>
                </a:solidFill>
                <a:latin typeface="Century Gothic" charset="0"/>
              </a:defRPr>
            </a:lvl4pPr>
            <a:lvl5pPr marL="2057400" indent="-228600" eaLnBrk="0" hangingPunct="0">
              <a:lnSpc>
                <a:spcPct val="95000"/>
              </a:lnSpc>
              <a:spcBef>
                <a:spcPts val="1063"/>
              </a:spcBef>
              <a:buSzPct val="100000"/>
              <a:buFont typeface="Century Gothic" charset="0"/>
              <a:buChar char="–"/>
              <a:defRPr>
                <a:solidFill>
                  <a:schemeClr val="tx1"/>
                </a:solidFill>
                <a:latin typeface="Century Gothic" charset="0"/>
              </a:defRPr>
            </a:lvl5pPr>
            <a:lvl6pPr marL="25146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6pPr>
            <a:lvl7pPr marL="29718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7pPr>
            <a:lvl8pPr marL="34290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8pPr>
            <a:lvl9pPr marL="38862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9pPr>
          </a:lstStyle>
          <a:p>
            <a:pPr defTabSz="1217613" eaLnBrk="1" fontAlgn="base" hangingPunct="1">
              <a:lnSpc>
                <a:spcPct val="100000"/>
              </a:lnSpc>
              <a:spcBef>
                <a:spcPct val="0"/>
              </a:spcBef>
              <a:spcAft>
                <a:spcPct val="0"/>
              </a:spcAft>
              <a:buSzTx/>
              <a:buNone/>
            </a:pPr>
            <a:endParaRPr lang="it-IT" altLang="en-US" sz="1200" dirty="0">
              <a:solidFill>
                <a:schemeClr val="tx2"/>
              </a:solidFill>
              <a:latin typeface="Arial" charset="0"/>
              <a:ea typeface="Arial" charset="0"/>
              <a:cs typeface="Arial" charset="0"/>
            </a:endParaRPr>
          </a:p>
        </p:txBody>
      </p:sp>
      <p:sp>
        <p:nvSpPr>
          <p:cNvPr id="2867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ts val="1863"/>
              </a:spcBef>
              <a:buSzPct val="100000"/>
              <a:buFont typeface="Arial" charset="0"/>
              <a:buChar char="•"/>
              <a:defRPr sz="2400">
                <a:solidFill>
                  <a:schemeClr val="tx1"/>
                </a:solidFill>
                <a:latin typeface="Century Gothic" charset="0"/>
              </a:defRPr>
            </a:lvl1pPr>
            <a:lvl2pPr marL="742950" indent="-285750" eaLnBrk="0" hangingPunct="0">
              <a:lnSpc>
                <a:spcPct val="95000"/>
              </a:lnSpc>
              <a:spcBef>
                <a:spcPts val="1063"/>
              </a:spcBef>
              <a:buSzPct val="100000"/>
              <a:buFont typeface="Century Gothic" charset="0"/>
              <a:buChar char="–"/>
              <a:defRPr sz="2000">
                <a:solidFill>
                  <a:schemeClr val="tx1"/>
                </a:solidFill>
                <a:latin typeface="Century Gothic" charset="0"/>
              </a:defRPr>
            </a:lvl2pPr>
            <a:lvl3pPr marL="1143000" indent="-228600" eaLnBrk="0" hangingPunct="0">
              <a:lnSpc>
                <a:spcPct val="95000"/>
              </a:lnSpc>
              <a:spcBef>
                <a:spcPts val="1063"/>
              </a:spcBef>
              <a:buSzPct val="100000"/>
              <a:buFont typeface="Century Gothic" charset="0"/>
              <a:buChar char="–"/>
              <a:defRPr>
                <a:solidFill>
                  <a:schemeClr val="tx1"/>
                </a:solidFill>
                <a:latin typeface="Century Gothic" charset="0"/>
              </a:defRPr>
            </a:lvl3pPr>
            <a:lvl4pPr marL="1600200" indent="-228600" eaLnBrk="0" hangingPunct="0">
              <a:lnSpc>
                <a:spcPct val="95000"/>
              </a:lnSpc>
              <a:spcBef>
                <a:spcPts val="1063"/>
              </a:spcBef>
              <a:buSzPct val="100000"/>
              <a:buFont typeface="Century Gothic" charset="0"/>
              <a:buChar char="–"/>
              <a:defRPr>
                <a:solidFill>
                  <a:schemeClr val="tx1"/>
                </a:solidFill>
                <a:latin typeface="Century Gothic" charset="0"/>
              </a:defRPr>
            </a:lvl4pPr>
            <a:lvl5pPr marL="2057400" indent="-228600" eaLnBrk="0" hangingPunct="0">
              <a:lnSpc>
                <a:spcPct val="95000"/>
              </a:lnSpc>
              <a:spcBef>
                <a:spcPts val="1063"/>
              </a:spcBef>
              <a:buSzPct val="100000"/>
              <a:buFont typeface="Century Gothic" charset="0"/>
              <a:buChar char="–"/>
              <a:defRPr>
                <a:solidFill>
                  <a:schemeClr val="tx1"/>
                </a:solidFill>
                <a:latin typeface="Century Gothic" charset="0"/>
              </a:defRPr>
            </a:lvl5pPr>
            <a:lvl6pPr marL="25146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6pPr>
            <a:lvl7pPr marL="29718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7pPr>
            <a:lvl8pPr marL="34290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8pPr>
            <a:lvl9pPr marL="38862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9pPr>
          </a:lstStyle>
          <a:p>
            <a:pPr eaLnBrk="1" hangingPunct="1">
              <a:lnSpc>
                <a:spcPct val="100000"/>
              </a:lnSpc>
              <a:spcBef>
                <a:spcPct val="0"/>
              </a:spcBef>
              <a:buSzTx/>
              <a:buFontTx/>
              <a:buNone/>
            </a:pPr>
            <a:endParaRPr lang="it-IT" altLang="en-US" sz="1200" dirty="0">
              <a:solidFill>
                <a:schemeClr val="tx2"/>
              </a:solidFill>
              <a:latin typeface="Arial" charset="0"/>
            </a:endParaRPr>
          </a:p>
        </p:txBody>
      </p:sp>
      <p:sp>
        <p:nvSpPr>
          <p:cNvPr id="28678" name="Segnaposto piè di pagina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lnSpc>
                <a:spcPct val="95000"/>
              </a:lnSpc>
              <a:spcBef>
                <a:spcPts val="1863"/>
              </a:spcBef>
              <a:buSzPct val="100000"/>
              <a:buFont typeface="Arial" charset="0"/>
              <a:buChar char="•"/>
              <a:defRPr sz="2400">
                <a:solidFill>
                  <a:schemeClr val="tx1"/>
                </a:solidFill>
                <a:latin typeface="Century Gothic" charset="0"/>
              </a:defRPr>
            </a:lvl1pPr>
            <a:lvl2pPr marL="742950" indent="-285750" eaLnBrk="0" hangingPunct="0">
              <a:lnSpc>
                <a:spcPct val="95000"/>
              </a:lnSpc>
              <a:spcBef>
                <a:spcPts val="1063"/>
              </a:spcBef>
              <a:buSzPct val="100000"/>
              <a:buFont typeface="Century Gothic" charset="0"/>
              <a:buChar char="–"/>
              <a:defRPr sz="2000">
                <a:solidFill>
                  <a:schemeClr val="tx1"/>
                </a:solidFill>
                <a:latin typeface="Century Gothic" charset="0"/>
              </a:defRPr>
            </a:lvl2pPr>
            <a:lvl3pPr marL="1143000" indent="-228600" eaLnBrk="0" hangingPunct="0">
              <a:lnSpc>
                <a:spcPct val="95000"/>
              </a:lnSpc>
              <a:spcBef>
                <a:spcPts val="1063"/>
              </a:spcBef>
              <a:buSzPct val="100000"/>
              <a:buFont typeface="Century Gothic" charset="0"/>
              <a:buChar char="–"/>
              <a:defRPr>
                <a:solidFill>
                  <a:schemeClr val="tx1"/>
                </a:solidFill>
                <a:latin typeface="Century Gothic" charset="0"/>
              </a:defRPr>
            </a:lvl3pPr>
            <a:lvl4pPr marL="1600200" indent="-228600" eaLnBrk="0" hangingPunct="0">
              <a:lnSpc>
                <a:spcPct val="95000"/>
              </a:lnSpc>
              <a:spcBef>
                <a:spcPts val="1063"/>
              </a:spcBef>
              <a:buSzPct val="100000"/>
              <a:buFont typeface="Century Gothic" charset="0"/>
              <a:buChar char="–"/>
              <a:defRPr>
                <a:solidFill>
                  <a:schemeClr val="tx1"/>
                </a:solidFill>
                <a:latin typeface="Century Gothic" charset="0"/>
              </a:defRPr>
            </a:lvl4pPr>
            <a:lvl5pPr marL="2057400" indent="-228600" eaLnBrk="0" hangingPunct="0">
              <a:lnSpc>
                <a:spcPct val="95000"/>
              </a:lnSpc>
              <a:spcBef>
                <a:spcPts val="1063"/>
              </a:spcBef>
              <a:buSzPct val="100000"/>
              <a:buFont typeface="Century Gothic" charset="0"/>
              <a:buChar char="–"/>
              <a:defRPr>
                <a:solidFill>
                  <a:schemeClr val="tx1"/>
                </a:solidFill>
                <a:latin typeface="Century Gothic" charset="0"/>
              </a:defRPr>
            </a:lvl5pPr>
            <a:lvl6pPr marL="25146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6pPr>
            <a:lvl7pPr marL="29718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7pPr>
            <a:lvl8pPr marL="34290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8pPr>
            <a:lvl9pPr marL="3886200" indent="-228600" defTabSz="1217613" eaLnBrk="0" fontAlgn="base" hangingPunct="0">
              <a:lnSpc>
                <a:spcPct val="95000"/>
              </a:lnSpc>
              <a:spcBef>
                <a:spcPts val="1063"/>
              </a:spcBef>
              <a:spcAft>
                <a:spcPct val="0"/>
              </a:spcAft>
              <a:buSzPct val="100000"/>
              <a:buFont typeface="Century Gothic" charset="0"/>
              <a:buChar char="–"/>
              <a:defRPr>
                <a:solidFill>
                  <a:schemeClr val="tx1"/>
                </a:solidFill>
                <a:latin typeface="Century Gothic" charset="0"/>
              </a:defRPr>
            </a:lvl9pPr>
          </a:lstStyle>
          <a:p>
            <a:pPr defTabSz="1217613" eaLnBrk="1" fontAlgn="base" hangingPunct="1">
              <a:lnSpc>
                <a:spcPct val="100000"/>
              </a:lnSpc>
              <a:spcBef>
                <a:spcPct val="0"/>
              </a:spcBef>
              <a:spcAft>
                <a:spcPct val="0"/>
              </a:spcAft>
              <a:buSzTx/>
              <a:buNone/>
            </a:pPr>
            <a:r>
              <a:rPr lang="it-IT" altLang="en-US" sz="1200" dirty="0" smtClean="0">
                <a:solidFill>
                  <a:schemeClr val="tx2"/>
                </a:solidFill>
                <a:latin typeface="Arial" charset="0"/>
                <a:ea typeface="Arial" charset="0"/>
                <a:cs typeface="Arial" charset="0"/>
              </a:rPr>
              <a:t>re</a:t>
            </a:r>
            <a:endParaRPr lang="it-IT" altLang="en-US" sz="1200" dirty="0">
              <a:solidFill>
                <a:schemeClr val="tx2"/>
              </a:solidFill>
              <a:latin typeface="Arial" charset="0"/>
              <a:ea typeface="Arial" charset="0"/>
              <a:cs typeface="Arial" charset="0"/>
            </a:endParaRPr>
          </a:p>
        </p:txBody>
      </p:sp>
    </p:spTree>
    <p:extLst>
      <p:ext uri="{BB962C8B-B14F-4D97-AF65-F5344CB8AC3E}">
        <p14:creationId xmlns:p14="http://schemas.microsoft.com/office/powerpoint/2010/main" val="1991318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189" y="700087"/>
            <a:ext cx="11434763" cy="885825"/>
          </a:xfrm>
        </p:spPr>
        <p:txBody>
          <a:bodyPr>
            <a:normAutofit/>
          </a:bodyPr>
          <a:lstStyle/>
          <a:p>
            <a:pPr>
              <a:defRPr/>
            </a:pPr>
            <a:r>
              <a:rPr lang="it-IT" dirty="0" smtClean="0">
                <a:solidFill>
                  <a:schemeClr val="tx2">
                    <a:satMod val="130000"/>
                  </a:schemeClr>
                </a:solidFill>
              </a:rPr>
              <a:t>	La Costituzione italiana - II</a:t>
            </a:r>
            <a:endParaRPr lang="it-IT" dirty="0">
              <a:solidFill>
                <a:schemeClr val="tx2">
                  <a:satMod val="130000"/>
                </a:schemeClr>
              </a:solidFill>
            </a:endParaRPr>
          </a:p>
        </p:txBody>
      </p:sp>
      <p:sp>
        <p:nvSpPr>
          <p:cNvPr id="3" name="Segnaposto contenuto 2"/>
          <p:cNvSpPr>
            <a:spLocks noGrp="1"/>
          </p:cNvSpPr>
          <p:nvPr>
            <p:ph idx="1"/>
          </p:nvPr>
        </p:nvSpPr>
        <p:spPr>
          <a:xfrm>
            <a:off x="1295401" y="1771650"/>
            <a:ext cx="9601196" cy="4104218"/>
          </a:xfrm>
        </p:spPr>
        <p:txBody>
          <a:bodyPr rtlCol="0">
            <a:normAutofit fontScale="92500" lnSpcReduction="20000"/>
          </a:bodyPr>
          <a:lstStyle/>
          <a:p>
            <a:pPr marL="82296" indent="0">
              <a:spcAft>
                <a:spcPts val="0"/>
              </a:spcAft>
              <a:buNone/>
              <a:defRPr/>
            </a:pPr>
            <a:r>
              <a:rPr lang="it-IT" dirty="0" smtClean="0">
                <a:solidFill>
                  <a:schemeClr val="tx1">
                    <a:lumMod val="50000"/>
                    <a:lumOff val="50000"/>
                  </a:schemeClr>
                </a:solidFill>
              </a:rPr>
              <a:t>Art.27 </a:t>
            </a:r>
            <a:r>
              <a:rPr lang="it-IT" b="1" dirty="0" smtClean="0">
                <a:solidFill>
                  <a:schemeClr val="tx1"/>
                </a:solidFill>
              </a:rPr>
              <a:t>l’imputato</a:t>
            </a:r>
          </a:p>
          <a:p>
            <a:pPr marL="82296" indent="0">
              <a:spcAft>
                <a:spcPts val="0"/>
              </a:spcAft>
              <a:buNone/>
              <a:defRPr/>
            </a:pPr>
            <a:r>
              <a:rPr lang="it-IT" dirty="0" smtClean="0">
                <a:solidFill>
                  <a:schemeClr val="tx1"/>
                </a:solidFill>
              </a:rPr>
              <a:t>Art. 30 è dovere e diritto</a:t>
            </a:r>
            <a:r>
              <a:rPr lang="it-IT" b="1" dirty="0" smtClean="0">
                <a:solidFill>
                  <a:schemeClr val="tx1"/>
                </a:solidFill>
              </a:rPr>
              <a:t> dei genitori</a:t>
            </a:r>
          </a:p>
          <a:p>
            <a:pPr marL="82296" indent="0">
              <a:spcAft>
                <a:spcPts val="0"/>
              </a:spcAft>
              <a:buNone/>
              <a:defRPr/>
            </a:pPr>
            <a:endParaRPr lang="it-IT" dirty="0">
              <a:solidFill>
                <a:schemeClr val="tx1"/>
              </a:solidFill>
            </a:endParaRPr>
          </a:p>
          <a:p>
            <a:pPr marL="82296" indent="0">
              <a:spcAft>
                <a:spcPts val="0"/>
              </a:spcAft>
              <a:buNone/>
              <a:defRPr/>
            </a:pPr>
            <a:r>
              <a:rPr lang="it-IT" dirty="0" smtClean="0">
                <a:solidFill>
                  <a:schemeClr val="tx1"/>
                </a:solidFill>
              </a:rPr>
              <a:t>Art. 36 </a:t>
            </a:r>
            <a:r>
              <a:rPr lang="it-IT" b="1" dirty="0" smtClean="0">
                <a:solidFill>
                  <a:schemeClr val="tx1"/>
                </a:solidFill>
              </a:rPr>
              <a:t>Il lavoratore</a:t>
            </a:r>
            <a:r>
              <a:rPr lang="it-IT" dirty="0" smtClean="0">
                <a:solidFill>
                  <a:schemeClr val="tx1"/>
                </a:solidFill>
              </a:rPr>
              <a:t> ha diritto ad una retribuzione</a:t>
            </a:r>
          </a:p>
          <a:p>
            <a:pPr marL="82296" indent="0">
              <a:spcAft>
                <a:spcPts val="0"/>
              </a:spcAft>
              <a:buNone/>
              <a:defRPr/>
            </a:pPr>
            <a:r>
              <a:rPr lang="it-IT" dirty="0" smtClean="0">
                <a:solidFill>
                  <a:schemeClr val="tx1"/>
                </a:solidFill>
              </a:rPr>
              <a:t>Art.37 </a:t>
            </a:r>
            <a:r>
              <a:rPr lang="it-IT" b="1" dirty="0" smtClean="0">
                <a:solidFill>
                  <a:schemeClr val="tx1"/>
                </a:solidFill>
              </a:rPr>
              <a:t>La donna lavoratrice</a:t>
            </a:r>
            <a:r>
              <a:rPr lang="it-IT" dirty="0" smtClean="0">
                <a:solidFill>
                  <a:schemeClr val="tx1"/>
                </a:solidFill>
              </a:rPr>
              <a:t> ha gli stessi diritti</a:t>
            </a:r>
          </a:p>
          <a:p>
            <a:pPr marL="82296" indent="0">
              <a:spcAft>
                <a:spcPts val="0"/>
              </a:spcAft>
              <a:buNone/>
              <a:defRPr/>
            </a:pPr>
            <a:r>
              <a:rPr lang="it-IT" dirty="0" smtClean="0">
                <a:solidFill>
                  <a:schemeClr val="tx1"/>
                </a:solidFill>
              </a:rPr>
              <a:t>Art.38  </a:t>
            </a:r>
            <a:r>
              <a:rPr lang="it-IT" b="1" dirty="0" smtClean="0">
                <a:solidFill>
                  <a:schemeClr val="tx1"/>
                </a:solidFill>
              </a:rPr>
              <a:t>Ogni cittadino</a:t>
            </a:r>
            <a:r>
              <a:rPr lang="it-IT" dirty="0" smtClean="0">
                <a:solidFill>
                  <a:schemeClr val="tx1"/>
                </a:solidFill>
              </a:rPr>
              <a:t> …</a:t>
            </a:r>
            <a:r>
              <a:rPr lang="it-IT" b="1" dirty="0" smtClean="0">
                <a:solidFill>
                  <a:schemeClr val="tx1"/>
                </a:solidFill>
              </a:rPr>
              <a:t> i lavoratori</a:t>
            </a:r>
          </a:p>
          <a:p>
            <a:pPr marL="82296" indent="0">
              <a:spcAft>
                <a:spcPts val="0"/>
              </a:spcAft>
              <a:buNone/>
              <a:defRPr/>
            </a:pPr>
            <a:r>
              <a:rPr lang="it-IT" dirty="0" smtClean="0">
                <a:solidFill>
                  <a:schemeClr val="tx1"/>
                </a:solidFill>
              </a:rPr>
              <a:t>Art.48 Sono elettori </a:t>
            </a:r>
            <a:r>
              <a:rPr lang="it-IT" b="1" dirty="0" smtClean="0">
                <a:solidFill>
                  <a:schemeClr val="tx1"/>
                </a:solidFill>
              </a:rPr>
              <a:t>tutti i cittadini, uomini e donne</a:t>
            </a:r>
          </a:p>
          <a:p>
            <a:pPr marL="82296" indent="0">
              <a:spcAft>
                <a:spcPts val="0"/>
              </a:spcAft>
              <a:buNone/>
              <a:defRPr/>
            </a:pPr>
            <a:r>
              <a:rPr lang="it-IT" dirty="0" smtClean="0">
                <a:solidFill>
                  <a:schemeClr val="tx1"/>
                </a:solidFill>
              </a:rPr>
              <a:t>Art. 49 </a:t>
            </a:r>
            <a:r>
              <a:rPr lang="it-IT" b="1" dirty="0" smtClean="0">
                <a:solidFill>
                  <a:schemeClr val="tx1"/>
                </a:solidFill>
              </a:rPr>
              <a:t>Tutti i cittadini</a:t>
            </a:r>
            <a:r>
              <a:rPr lang="it-IT" dirty="0" smtClean="0">
                <a:solidFill>
                  <a:schemeClr val="tx1"/>
                </a:solidFill>
              </a:rPr>
              <a:t> hanno diritto di associarsi</a:t>
            </a:r>
          </a:p>
          <a:p>
            <a:pPr marL="82296" indent="0">
              <a:spcAft>
                <a:spcPts val="0"/>
              </a:spcAft>
              <a:buNone/>
              <a:defRPr/>
            </a:pPr>
            <a:r>
              <a:rPr lang="it-IT" dirty="0" smtClean="0">
                <a:solidFill>
                  <a:schemeClr val="tx1"/>
                </a:solidFill>
              </a:rPr>
              <a:t>Art. 51 </a:t>
            </a:r>
            <a:r>
              <a:rPr lang="it-IT" b="1" dirty="0" smtClean="0">
                <a:solidFill>
                  <a:schemeClr val="tx1"/>
                </a:solidFill>
              </a:rPr>
              <a:t>Tutti i cittadini dell’uno e dell’altro sesso</a:t>
            </a:r>
          </a:p>
          <a:p>
            <a:pPr marL="82296" indent="0">
              <a:spcAft>
                <a:spcPts val="0"/>
              </a:spcAft>
              <a:buNone/>
              <a:defRPr/>
            </a:pPr>
            <a:r>
              <a:rPr lang="it-IT" dirty="0" smtClean="0">
                <a:solidFill>
                  <a:schemeClr val="tx1"/>
                </a:solidFill>
              </a:rPr>
              <a:t>Art.52 La difesa della Patria è sacro dovere </a:t>
            </a:r>
            <a:r>
              <a:rPr lang="it-IT" b="1" dirty="0" smtClean="0">
                <a:solidFill>
                  <a:schemeClr val="tx1"/>
                </a:solidFill>
              </a:rPr>
              <a:t>del cittadino</a:t>
            </a:r>
            <a:endParaRPr lang="it-IT" b="1" dirty="0">
              <a:solidFill>
                <a:schemeClr val="tx1"/>
              </a:solidFill>
            </a:endParaRPr>
          </a:p>
        </p:txBody>
      </p:sp>
    </p:spTree>
    <p:extLst>
      <p:ext uri="{BB962C8B-B14F-4D97-AF65-F5344CB8AC3E}">
        <p14:creationId xmlns:p14="http://schemas.microsoft.com/office/powerpoint/2010/main" val="1708673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p:txBody>
          <a:bodyPr/>
          <a:lstStyle/>
          <a:p>
            <a:pPr>
              <a:defRPr/>
            </a:pPr>
            <a:r>
              <a:rPr lang="it-IT" altLang="it-IT" smtClean="0"/>
              <a:t>Codice penale</a:t>
            </a:r>
          </a:p>
        </p:txBody>
      </p:sp>
      <p:sp>
        <p:nvSpPr>
          <p:cNvPr id="29699" name="Segnaposto contenuto 2"/>
          <p:cNvSpPr>
            <a:spLocks noGrp="1"/>
          </p:cNvSpPr>
          <p:nvPr>
            <p:ph idx="1"/>
          </p:nvPr>
        </p:nvSpPr>
        <p:spPr>
          <a:xfrm>
            <a:off x="971550" y="2556932"/>
            <a:ext cx="10487025" cy="3318936"/>
          </a:xfrm>
        </p:spPr>
        <p:txBody>
          <a:bodyPr/>
          <a:lstStyle/>
          <a:p>
            <a:pPr eaLnBrk="1" hangingPunct="1"/>
            <a:r>
              <a:rPr lang="it-IT" altLang="it-IT" b="1" dirty="0"/>
              <a:t>Art. 575 Omicidio</a:t>
            </a:r>
          </a:p>
          <a:p>
            <a:pPr eaLnBrk="1" hangingPunct="1"/>
            <a:r>
              <a:rPr lang="it-IT" altLang="it-IT" dirty="0"/>
              <a:t>Chiunque cagiona la morte di un </a:t>
            </a:r>
            <a:r>
              <a:rPr lang="it-IT" altLang="it-IT" b="1" dirty="0"/>
              <a:t>uomo</a:t>
            </a:r>
            <a:r>
              <a:rPr lang="it-IT" altLang="it-IT" dirty="0"/>
              <a:t> è punito con la reclusione non inferiore ad anni ventuno.</a:t>
            </a:r>
          </a:p>
          <a:p>
            <a:pPr eaLnBrk="1" hangingPunct="1"/>
            <a:endParaRPr lang="it-IT" altLang="it-IT" dirty="0"/>
          </a:p>
          <a:p>
            <a:pPr eaLnBrk="1" hangingPunct="1"/>
            <a:r>
              <a:rPr lang="it-IT" altLang="it-IT" b="1" dirty="0"/>
              <a:t>Art. 578 Infanticidio in condizioni di abbandono materiale e morale</a:t>
            </a:r>
          </a:p>
          <a:p>
            <a:pPr eaLnBrk="1" hangingPunct="1"/>
            <a:r>
              <a:rPr lang="it-IT" altLang="it-IT" dirty="0"/>
              <a:t>La </a:t>
            </a:r>
            <a:r>
              <a:rPr lang="it-IT" altLang="it-IT" b="1" dirty="0"/>
              <a:t>madre</a:t>
            </a:r>
            <a:r>
              <a:rPr lang="it-IT" altLang="it-IT" dirty="0"/>
              <a:t> che cagiona la morte del proprio neonato immediatamente dopo il parto, o del feto durante il parto…</a:t>
            </a:r>
          </a:p>
        </p:txBody>
      </p:sp>
      <p:sp>
        <p:nvSpPr>
          <p:cNvPr id="29700" name="Segnaposto data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eaLnBrk="1" hangingPunct="1">
              <a:spcBef>
                <a:spcPct val="0"/>
              </a:spcBef>
              <a:buClrTx/>
              <a:buSzTx/>
              <a:buFontTx/>
              <a:buNone/>
            </a:pPr>
            <a:endParaRPr lang="it-IT" altLang="en-US" sz="1200" dirty="0">
              <a:solidFill>
                <a:schemeClr val="tx2"/>
              </a:solidFill>
              <a:ea typeface="Arial" charset="0"/>
            </a:endParaRPr>
          </a:p>
        </p:txBody>
      </p:sp>
      <p:sp>
        <p:nvSpPr>
          <p:cNvPr id="29701"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eaLnBrk="1" hangingPunct="1">
              <a:spcBef>
                <a:spcPct val="0"/>
              </a:spcBef>
              <a:buClrTx/>
              <a:buSzTx/>
              <a:buFontTx/>
              <a:buNone/>
            </a:pPr>
            <a:endParaRPr lang="it-IT" altLang="en-US" sz="1200" dirty="0">
              <a:solidFill>
                <a:schemeClr val="tx2"/>
              </a:solidFill>
            </a:endParaRPr>
          </a:p>
        </p:txBody>
      </p:sp>
      <p:sp>
        <p:nvSpPr>
          <p:cNvPr id="29702" name="Segnaposto piè di pagina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eaLnBrk="1" hangingPunct="1">
              <a:spcBef>
                <a:spcPct val="0"/>
              </a:spcBef>
              <a:buClrTx/>
              <a:buSzTx/>
              <a:buFontTx/>
              <a:buNone/>
            </a:pPr>
            <a:endParaRPr lang="it-IT" altLang="en-US" sz="1200" dirty="0">
              <a:solidFill>
                <a:schemeClr val="tx2"/>
              </a:solidFill>
              <a:ea typeface="Arial" charset="0"/>
            </a:endParaRPr>
          </a:p>
        </p:txBody>
      </p:sp>
    </p:spTree>
    <p:extLst>
      <p:ext uri="{BB962C8B-B14F-4D97-AF65-F5344CB8AC3E}">
        <p14:creationId xmlns:p14="http://schemas.microsoft.com/office/powerpoint/2010/main" val="151635475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p:txBody>
          <a:bodyPr/>
          <a:lstStyle/>
          <a:p>
            <a:pPr>
              <a:defRPr/>
            </a:pPr>
            <a:r>
              <a:rPr lang="it-IT" altLang="it-IT" smtClean="0"/>
              <a:t>Titolo XII dei delitti contro la persona</a:t>
            </a:r>
          </a:p>
        </p:txBody>
      </p:sp>
      <p:sp>
        <p:nvSpPr>
          <p:cNvPr id="30723" name="Segnaposto contenuto 2"/>
          <p:cNvSpPr>
            <a:spLocks noGrp="1"/>
          </p:cNvSpPr>
          <p:nvPr>
            <p:ph idx="1"/>
          </p:nvPr>
        </p:nvSpPr>
        <p:spPr>
          <a:xfrm>
            <a:off x="1028699" y="2285999"/>
            <a:ext cx="10329863" cy="3840164"/>
          </a:xfrm>
        </p:spPr>
        <p:txBody>
          <a:bodyPr/>
          <a:lstStyle/>
          <a:p>
            <a:pPr eaLnBrk="1" hangingPunct="1"/>
            <a:r>
              <a:rPr lang="it-IT" altLang="it-IT" b="1" dirty="0"/>
              <a:t>Art. 589 Omicidio colposo</a:t>
            </a:r>
          </a:p>
          <a:p>
            <a:pPr eaLnBrk="1" hangingPunct="1"/>
            <a:r>
              <a:rPr lang="it-IT" altLang="it-IT" dirty="0"/>
              <a:t>Chiunque cagiona per colpa la morte di una </a:t>
            </a:r>
            <a:r>
              <a:rPr lang="it-IT" altLang="it-IT" b="1" dirty="0"/>
              <a:t>persona </a:t>
            </a:r>
            <a:r>
              <a:rPr lang="it-IT" altLang="it-IT" dirty="0"/>
              <a:t>è punito con la reclusione da sei mesi a cinque anni. (…).</a:t>
            </a:r>
          </a:p>
          <a:p>
            <a:pPr eaLnBrk="1" hangingPunct="1"/>
            <a:r>
              <a:rPr lang="it-IT" altLang="it-IT" b="1" dirty="0"/>
              <a:t>Art. 590 Lesioni personali colpose</a:t>
            </a:r>
          </a:p>
          <a:p>
            <a:pPr eaLnBrk="1" hangingPunct="1"/>
            <a:r>
              <a:rPr lang="it-IT" altLang="it-IT" b="1" dirty="0"/>
              <a:t>Chiunque</a:t>
            </a:r>
            <a:r>
              <a:rPr lang="it-IT" altLang="it-IT" dirty="0"/>
              <a:t> cagiona ad altri per colpa una lesione personale è punito con la reclusione fino a tre mesi o con la multa fino a euro 309. </a:t>
            </a:r>
          </a:p>
          <a:p>
            <a:pPr eaLnBrk="1" hangingPunct="1"/>
            <a:r>
              <a:rPr lang="it-IT" altLang="it-IT" dirty="0"/>
              <a:t>Il delitto è punibile a querela della </a:t>
            </a:r>
            <a:r>
              <a:rPr lang="it-IT" altLang="it-IT" b="1" dirty="0"/>
              <a:t>persona offesa</a:t>
            </a:r>
            <a:r>
              <a:rPr lang="it-IT" altLang="it-IT" dirty="0" smtClean="0"/>
              <a:t>, (…)</a:t>
            </a:r>
          </a:p>
          <a:p>
            <a:pPr eaLnBrk="1" hangingPunct="1"/>
            <a:endParaRPr lang="it-IT" altLang="it-IT" dirty="0"/>
          </a:p>
        </p:txBody>
      </p:sp>
      <p:sp>
        <p:nvSpPr>
          <p:cNvPr id="30724" name="Segnaposto data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eaLnBrk="1" hangingPunct="1">
              <a:spcBef>
                <a:spcPct val="0"/>
              </a:spcBef>
              <a:buClrTx/>
              <a:buSzTx/>
              <a:buFontTx/>
              <a:buNone/>
            </a:pPr>
            <a:r>
              <a:rPr lang="it-IT" altLang="en-US" sz="1200" dirty="0" smtClean="0">
                <a:solidFill>
                  <a:schemeClr val="tx2"/>
                </a:solidFill>
                <a:ea typeface="Arial" charset="0"/>
              </a:rPr>
              <a:t>i</a:t>
            </a:r>
            <a:endParaRPr lang="it-IT" altLang="en-US" sz="1200" dirty="0">
              <a:solidFill>
                <a:schemeClr val="tx2"/>
              </a:solidFill>
              <a:ea typeface="Arial" charset="0"/>
            </a:endParaRPr>
          </a:p>
        </p:txBody>
      </p:sp>
      <p:sp>
        <p:nvSpPr>
          <p:cNvPr id="30725"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eaLnBrk="1" hangingPunct="1">
              <a:spcBef>
                <a:spcPct val="0"/>
              </a:spcBef>
              <a:buClrTx/>
              <a:buSzTx/>
              <a:buFontTx/>
              <a:buNone/>
            </a:pPr>
            <a:endParaRPr lang="it-IT" altLang="en-US" sz="1200" dirty="0">
              <a:solidFill>
                <a:schemeClr val="tx2"/>
              </a:solidFill>
            </a:endParaRPr>
          </a:p>
        </p:txBody>
      </p:sp>
      <p:sp>
        <p:nvSpPr>
          <p:cNvPr id="30726" name="Segnaposto piè di pagina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eaLnBrk="1" hangingPunct="1">
              <a:spcBef>
                <a:spcPct val="0"/>
              </a:spcBef>
              <a:buClrTx/>
              <a:buSzTx/>
              <a:buFontTx/>
              <a:buNone/>
            </a:pPr>
            <a:endParaRPr lang="it-IT" altLang="en-US" sz="1200" dirty="0">
              <a:solidFill>
                <a:schemeClr val="tx2"/>
              </a:solidFill>
              <a:ea typeface="Arial" charset="0"/>
            </a:endParaRPr>
          </a:p>
        </p:txBody>
      </p:sp>
    </p:spTree>
    <p:extLst>
      <p:ext uri="{BB962C8B-B14F-4D97-AF65-F5344CB8AC3E}">
        <p14:creationId xmlns:p14="http://schemas.microsoft.com/office/powerpoint/2010/main" val="118591152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1295402" y="982132"/>
            <a:ext cx="9601196" cy="770469"/>
          </a:xfrm>
        </p:spPr>
        <p:txBody>
          <a:bodyPr/>
          <a:lstStyle/>
          <a:p>
            <a:pPr>
              <a:defRPr/>
            </a:pPr>
            <a:r>
              <a:rPr lang="it-IT" altLang="it-IT" dirty="0" smtClean="0"/>
              <a:t>Omicidio del consenziente</a:t>
            </a:r>
          </a:p>
        </p:txBody>
      </p:sp>
      <p:sp>
        <p:nvSpPr>
          <p:cNvPr id="31747" name="Segnaposto contenuto 2"/>
          <p:cNvSpPr>
            <a:spLocks noGrp="1"/>
          </p:cNvSpPr>
          <p:nvPr>
            <p:ph idx="1"/>
          </p:nvPr>
        </p:nvSpPr>
        <p:spPr>
          <a:xfrm>
            <a:off x="1000125" y="1752601"/>
            <a:ext cx="10287000" cy="4373563"/>
          </a:xfrm>
        </p:spPr>
        <p:txBody>
          <a:bodyPr>
            <a:normAutofit lnSpcReduction="10000"/>
          </a:bodyPr>
          <a:lstStyle/>
          <a:p>
            <a:pPr eaLnBrk="1" hangingPunct="1">
              <a:buFont typeface="Arial" charset="0"/>
              <a:buNone/>
            </a:pPr>
            <a:r>
              <a:rPr lang="it-IT" altLang="it-IT" sz="2000" dirty="0"/>
              <a:t>Art. 579</a:t>
            </a:r>
          </a:p>
          <a:p>
            <a:pPr eaLnBrk="1" hangingPunct="1">
              <a:buFont typeface="Arial" charset="0"/>
              <a:buNone/>
            </a:pPr>
            <a:r>
              <a:rPr lang="it-IT" altLang="it-IT" dirty="0"/>
              <a:t>Chiunque cagiona la </a:t>
            </a:r>
            <a:r>
              <a:rPr lang="it-IT" altLang="it-IT" b="1" dirty="0"/>
              <a:t>morte di un uomo,  </a:t>
            </a:r>
            <a:r>
              <a:rPr lang="it-IT" altLang="it-IT" dirty="0"/>
              <a:t>col consenso di lui </a:t>
            </a:r>
            <a:r>
              <a:rPr lang="it-IT" altLang="it-IT" dirty="0" err="1"/>
              <a:t>e'</a:t>
            </a:r>
            <a:r>
              <a:rPr lang="it-IT" altLang="it-IT" dirty="0"/>
              <a:t> punito con la reclusione da sei a quindici anni.</a:t>
            </a:r>
            <a:br>
              <a:rPr lang="it-IT" altLang="it-IT" dirty="0"/>
            </a:br>
            <a:r>
              <a:rPr lang="it-IT" altLang="it-IT" dirty="0"/>
              <a:t>Non si applicano le aggravanti indicate nell'articolo 61.</a:t>
            </a:r>
            <a:br>
              <a:rPr lang="it-IT" altLang="it-IT" dirty="0"/>
            </a:br>
            <a:r>
              <a:rPr lang="it-IT" altLang="it-IT" dirty="0"/>
              <a:t>Si applicano le disposizioni relative all'omicidio se il fatto </a:t>
            </a:r>
            <a:r>
              <a:rPr lang="it-IT" altLang="it-IT" dirty="0" err="1"/>
              <a:t>e'</a:t>
            </a:r>
            <a:r>
              <a:rPr lang="it-IT" altLang="it-IT" dirty="0"/>
              <a:t> commesso:</a:t>
            </a:r>
            <a:br>
              <a:rPr lang="it-IT" altLang="it-IT" dirty="0"/>
            </a:br>
            <a:r>
              <a:rPr lang="it-IT" altLang="it-IT" dirty="0"/>
              <a:t>1) </a:t>
            </a:r>
            <a:r>
              <a:rPr lang="it-IT" altLang="it-IT" b="1" dirty="0"/>
              <a:t>contro una persona </a:t>
            </a:r>
            <a:r>
              <a:rPr lang="it-IT" altLang="it-IT" dirty="0"/>
              <a:t>minore degli anni diciotto;</a:t>
            </a:r>
            <a:br>
              <a:rPr lang="it-IT" altLang="it-IT" dirty="0"/>
            </a:br>
            <a:r>
              <a:rPr lang="it-IT" altLang="it-IT" dirty="0"/>
              <a:t>2) contro una persona inferma di mente, o che si trova in condizione di deficienza psichica, per un'altra </a:t>
            </a:r>
            <a:r>
              <a:rPr lang="it-IT" altLang="it-IT" dirty="0" err="1"/>
              <a:t>infermita'</a:t>
            </a:r>
            <a:r>
              <a:rPr lang="it-IT" altLang="it-IT" dirty="0"/>
              <a:t> o per l'abuso di sostanze alcooliche o stupefacenti;</a:t>
            </a:r>
            <a:br>
              <a:rPr lang="it-IT" altLang="it-IT" dirty="0"/>
            </a:br>
            <a:r>
              <a:rPr lang="it-IT" altLang="it-IT" dirty="0"/>
              <a:t>3) contro una persona il cui consenso sia stato dal colpevole estorto con violenza, minaccia o suggestione, ovvero carpito con inganno.</a:t>
            </a:r>
          </a:p>
        </p:txBody>
      </p:sp>
      <p:pic>
        <p:nvPicPr>
          <p:cNvPr id="31748" name="Picture 1" descr="http://salute.aduc.it/generale/img/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3368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Segnaposto data 5"/>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eaLnBrk="1" hangingPunct="1">
              <a:spcBef>
                <a:spcPct val="0"/>
              </a:spcBef>
              <a:buClrTx/>
              <a:buSzTx/>
              <a:buFontTx/>
              <a:buNone/>
            </a:pPr>
            <a:endParaRPr lang="it-IT" altLang="en-US" sz="1200" dirty="0">
              <a:solidFill>
                <a:schemeClr val="tx2"/>
              </a:solidFill>
              <a:ea typeface="Arial" charset="0"/>
            </a:endParaRPr>
          </a:p>
        </p:txBody>
      </p:sp>
      <p:sp>
        <p:nvSpPr>
          <p:cNvPr id="31751" name="Segnaposto piè di pagina 7"/>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1217613" eaLnBrk="0" hangingPunct="0">
              <a:spcBef>
                <a:spcPct val="20000"/>
              </a:spcBef>
              <a:buClr>
                <a:schemeClr val="accent1"/>
              </a:buClr>
              <a:buSzPct val="85000"/>
              <a:buFont typeface="Arial" charset="0"/>
              <a:buChar char="•"/>
              <a:defRPr sz="2400">
                <a:solidFill>
                  <a:schemeClr val="tx1"/>
                </a:solidFill>
                <a:latin typeface="Arial" charset="0"/>
              </a:defRPr>
            </a:lvl1pPr>
            <a:lvl2pPr marL="742950" indent="-285750" defTabSz="1217613" eaLnBrk="0" hangingPunct="0">
              <a:spcBef>
                <a:spcPct val="20000"/>
              </a:spcBef>
              <a:buClr>
                <a:schemeClr val="accent1"/>
              </a:buClr>
              <a:buSzPct val="85000"/>
              <a:buFont typeface="Arial" charset="0"/>
              <a:buChar char="•"/>
              <a:defRPr sz="2000">
                <a:solidFill>
                  <a:schemeClr val="tx1"/>
                </a:solidFill>
                <a:latin typeface="Arial" charset="0"/>
              </a:defRPr>
            </a:lvl2pPr>
            <a:lvl3pPr marL="1143000" indent="-228600" defTabSz="1217613" eaLnBrk="0" hangingPunct="0">
              <a:spcBef>
                <a:spcPct val="20000"/>
              </a:spcBef>
              <a:buClr>
                <a:schemeClr val="accent1"/>
              </a:buClr>
              <a:buSzPct val="90000"/>
              <a:buFont typeface="Arial" charset="0"/>
              <a:buChar char="•"/>
              <a:defRPr>
                <a:solidFill>
                  <a:schemeClr val="tx1"/>
                </a:solidFill>
                <a:latin typeface="Arial" charset="0"/>
              </a:defRPr>
            </a:lvl3pPr>
            <a:lvl4pPr marL="1600200" indent="-228600" defTabSz="1217613" eaLnBrk="0" hangingPunct="0">
              <a:spcBef>
                <a:spcPct val="20000"/>
              </a:spcBef>
              <a:buClr>
                <a:schemeClr val="accent1"/>
              </a:buClr>
              <a:buFont typeface="Arial" charset="0"/>
              <a:buChar char="•"/>
              <a:defRPr sz="1600">
                <a:solidFill>
                  <a:schemeClr val="tx1"/>
                </a:solidFill>
                <a:latin typeface="Arial" charset="0"/>
              </a:defRPr>
            </a:lvl4pPr>
            <a:lvl5pPr marL="2057400" indent="-228600" defTabSz="1217613" eaLnBrk="0" hangingPunct="0">
              <a:spcBef>
                <a:spcPct val="20000"/>
              </a:spcBef>
              <a:buClr>
                <a:schemeClr val="accent1"/>
              </a:buClr>
              <a:buSzPct val="100000"/>
              <a:buFont typeface="Arial" charset="0"/>
              <a:buChar char="•"/>
              <a:defRPr sz="1400">
                <a:solidFill>
                  <a:schemeClr val="tx1"/>
                </a:solidFill>
                <a:latin typeface="Arial" charset="0"/>
              </a:defRPr>
            </a:lvl5pPr>
            <a:lvl6pPr marL="25146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9718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34290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886200" indent="-228600" defTabSz="1217613"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marL="171450" marR="0" lvl="0" indent="-171450" defTabSz="914400" eaLnBrk="1" fontAlgn="auto" latinLnBrk="0" hangingPunct="1">
              <a:lnSpc>
                <a:spcPct val="100000"/>
              </a:lnSpc>
              <a:spcBef>
                <a:spcPct val="0"/>
              </a:spcBef>
              <a:spcAft>
                <a:spcPts val="0"/>
              </a:spcAft>
              <a:buClrTx/>
              <a:buSzTx/>
              <a:buFont typeface="Courier New" charset="0"/>
              <a:buNone/>
              <a:tabLst/>
              <a:defRPr/>
            </a:pPr>
            <a:endParaRPr lang="it-IT" altLang="en-US" sz="1200" dirty="0">
              <a:solidFill>
                <a:schemeClr val="tx2"/>
              </a:solidFill>
              <a:ea typeface="Arial" charset="0"/>
            </a:endParaRPr>
          </a:p>
        </p:txBody>
      </p:sp>
    </p:spTree>
    <p:extLst>
      <p:ext uri="{BB962C8B-B14F-4D97-AF65-F5344CB8AC3E}">
        <p14:creationId xmlns:p14="http://schemas.microsoft.com/office/powerpoint/2010/main" val="81934009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o 8"/>
          <p:cNvGrpSpPr/>
          <p:nvPr/>
        </p:nvGrpSpPr>
        <p:grpSpPr>
          <a:xfrm>
            <a:off x="198783" y="1073427"/>
            <a:ext cx="11728174" cy="5784573"/>
            <a:chOff x="-287605" y="0"/>
            <a:chExt cx="12479605" cy="6858000"/>
          </a:xfrm>
        </p:grpSpPr>
        <p:sp>
          <p:nvSpPr>
            <p:cNvPr id="4" name="Rettangolo 3"/>
            <p:cNvSpPr/>
            <p:nvPr/>
          </p:nvSpPr>
          <p:spPr>
            <a:xfrm>
              <a:off x="-287605" y="0"/>
              <a:ext cx="6862339" cy="6858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Rettangolo 4"/>
            <p:cNvSpPr/>
            <p:nvPr/>
          </p:nvSpPr>
          <p:spPr>
            <a:xfrm>
              <a:off x="6023113" y="0"/>
              <a:ext cx="6168887" cy="6858000"/>
            </a:xfrm>
            <a:prstGeom prst="rect">
              <a:avLst/>
            </a:prstGeom>
            <a:solidFill>
              <a:srgbClr val="FF76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p:cNvPicPr>
              <a:picLocks noChangeAspect="1"/>
            </p:cNvPicPr>
            <p:nvPr/>
          </p:nvPicPr>
          <p:blipFill>
            <a:blip r:embed="rId2"/>
            <a:stretch>
              <a:fillRect/>
            </a:stretch>
          </p:blipFill>
          <p:spPr>
            <a:xfrm>
              <a:off x="566101" y="1192695"/>
              <a:ext cx="4890911" cy="4472609"/>
            </a:xfrm>
            <a:prstGeom prst="rect">
              <a:avLst/>
            </a:prstGeom>
          </p:spPr>
        </p:pic>
        <p:pic>
          <p:nvPicPr>
            <p:cNvPr id="7" name="Immagine 6"/>
            <p:cNvPicPr>
              <a:picLocks noChangeAspect="1"/>
            </p:cNvPicPr>
            <p:nvPr/>
          </p:nvPicPr>
          <p:blipFill>
            <a:blip r:embed="rId3"/>
            <a:stretch>
              <a:fillRect/>
            </a:stretch>
          </p:blipFill>
          <p:spPr>
            <a:xfrm>
              <a:off x="6827753" y="1192695"/>
              <a:ext cx="4652372" cy="4472609"/>
            </a:xfrm>
            <a:prstGeom prst="rect">
              <a:avLst/>
            </a:prstGeom>
          </p:spPr>
        </p:pic>
      </p:grpSp>
      <p:sp>
        <p:nvSpPr>
          <p:cNvPr id="11" name="CasellaDiTesto 10"/>
          <p:cNvSpPr txBox="1"/>
          <p:nvPr/>
        </p:nvSpPr>
        <p:spPr>
          <a:xfrm>
            <a:off x="655983" y="238542"/>
            <a:ext cx="4747197" cy="769441"/>
          </a:xfrm>
          <a:prstGeom prst="rect">
            <a:avLst/>
          </a:prstGeom>
          <a:noFill/>
        </p:spPr>
        <p:txBody>
          <a:bodyPr wrap="none" rtlCol="0">
            <a:spAutoFit/>
          </a:bodyPr>
          <a:lstStyle/>
          <a:p>
            <a:r>
              <a:rPr lang="it-IT" sz="4400" b="1" dirty="0" smtClean="0">
                <a:solidFill>
                  <a:srgbClr val="7030A0"/>
                </a:solidFill>
                <a:latin typeface="+mj-lt"/>
              </a:rPr>
              <a:t>Marketing di genere</a:t>
            </a:r>
            <a:endParaRPr lang="it-IT" sz="4400" b="1" dirty="0">
              <a:solidFill>
                <a:srgbClr val="7030A0"/>
              </a:solidFill>
              <a:latin typeface="+mj-lt"/>
            </a:endParaRPr>
          </a:p>
        </p:txBody>
      </p:sp>
    </p:spTree>
    <p:extLst>
      <p:ext uri="{BB962C8B-B14F-4D97-AF65-F5344CB8AC3E}">
        <p14:creationId xmlns:p14="http://schemas.microsoft.com/office/powerpoint/2010/main" val="840123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7030A0"/>
                </a:solidFill>
              </a:rPr>
              <a:t>LA VALICABILITÀ DEGLI STEREOTIPI, MODERNE</a:t>
            </a:r>
            <a:r>
              <a:rPr lang="is-IS" b="1" dirty="0" smtClean="0">
                <a:solidFill>
                  <a:srgbClr val="7030A0"/>
                </a:solidFill>
              </a:rPr>
              <a:t> COLONNE D’ERCOLE? REALT</a:t>
            </a:r>
            <a:r>
              <a:rPr lang="it-IT" b="1" dirty="0" smtClean="0">
                <a:solidFill>
                  <a:srgbClr val="7030A0"/>
                </a:solidFill>
              </a:rPr>
              <a:t>À </a:t>
            </a:r>
            <a:r>
              <a:rPr lang="it-IT" b="1" i="1" u="sng" dirty="0" smtClean="0">
                <a:solidFill>
                  <a:srgbClr val="002060"/>
                </a:solidFill>
              </a:rPr>
              <a:t>O</a:t>
            </a:r>
            <a:r>
              <a:rPr lang="it-IT" b="1" dirty="0" smtClean="0">
                <a:solidFill>
                  <a:srgbClr val="7030A0"/>
                </a:solidFill>
              </a:rPr>
              <a:t> FINZIONE?</a:t>
            </a:r>
            <a:r>
              <a:rPr lang="is-IS" dirty="0" smtClean="0"/>
              <a:t> </a:t>
            </a:r>
            <a:endParaRPr lang="it-IT" dirty="0"/>
          </a:p>
        </p:txBody>
      </p:sp>
      <p:pic>
        <p:nvPicPr>
          <p:cNvPr id="5122" name="Picture 2" descr="isultati immagini per pugile donna fumet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105" y="1829942"/>
            <a:ext cx="2556176" cy="20860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sultati immagini per pole dancer fume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5461" y="2246244"/>
            <a:ext cx="2705100" cy="405765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sultati immagini per nuoto sincronizzato masch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1733" y="4655607"/>
            <a:ext cx="4762500" cy="206692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8" descr="isultati immagini per sollevamento pesi femminili"/>
          <p:cNvSpPr>
            <a:spLocks noChangeAspect="1" noChangeArrowheads="1"/>
          </p:cNvSpPr>
          <p:nvPr/>
        </p:nvSpPr>
        <p:spPr bwMode="auto">
          <a:xfrm>
            <a:off x="0" y="0"/>
            <a:ext cx="6477000" cy="4057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6" name="AutoShape 12" descr="isultati immagini per sollevamento pesi femminili"/>
          <p:cNvSpPr>
            <a:spLocks noChangeAspect="1" noChangeArrowheads="1"/>
          </p:cNvSpPr>
          <p:nvPr/>
        </p:nvSpPr>
        <p:spPr bwMode="auto">
          <a:xfrm>
            <a:off x="152400" y="152400"/>
            <a:ext cx="6477000" cy="4057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8" name="AutoShape 16" descr="isultati immagini per sollevamento pesi femminili"/>
          <p:cNvSpPr>
            <a:spLocks noChangeAspect="1" noChangeArrowheads="1"/>
          </p:cNvSpPr>
          <p:nvPr/>
        </p:nvSpPr>
        <p:spPr bwMode="auto">
          <a:xfrm>
            <a:off x="304800" y="304800"/>
            <a:ext cx="6477000" cy="4057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2" name="Picture 8" descr="isultati immagini per danzatore effemina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7230" y="2270309"/>
            <a:ext cx="2140568" cy="3091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3054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7030A0"/>
                </a:solidFill>
              </a:rPr>
              <a:t>LA VALICABILITÀ DEGLI STEREOTIPI, MODERNE</a:t>
            </a:r>
            <a:r>
              <a:rPr lang="is-IS" b="1" dirty="0" smtClean="0">
                <a:solidFill>
                  <a:srgbClr val="7030A0"/>
                </a:solidFill>
              </a:rPr>
              <a:t> COLONNE D’ERCOLE. REALT</a:t>
            </a:r>
            <a:r>
              <a:rPr lang="it-IT" b="1" dirty="0" smtClean="0">
                <a:solidFill>
                  <a:srgbClr val="7030A0"/>
                </a:solidFill>
              </a:rPr>
              <a:t>À </a:t>
            </a:r>
            <a:r>
              <a:rPr lang="it-IT" b="1" i="1" u="sng" dirty="0" smtClean="0">
                <a:solidFill>
                  <a:srgbClr val="002060"/>
                </a:solidFill>
              </a:rPr>
              <a:t>E</a:t>
            </a:r>
            <a:r>
              <a:rPr lang="it-IT" b="1" dirty="0" smtClean="0">
                <a:solidFill>
                  <a:srgbClr val="7030A0"/>
                </a:solidFill>
              </a:rPr>
              <a:t> FINZIONE</a:t>
            </a:r>
            <a:endParaRPr lang="it-IT" dirty="0"/>
          </a:p>
        </p:txBody>
      </p:sp>
      <p:pic>
        <p:nvPicPr>
          <p:cNvPr id="6148" name="Picture 4" descr="mmagine correlat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3973" y="2680391"/>
            <a:ext cx="5117399" cy="3203575"/>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isultati immagini per calcio femmin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9583" y="4493729"/>
            <a:ext cx="4532834" cy="2269435"/>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isultati immagini per lotta femmin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470" y="1801193"/>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isultati immagini per basket femmini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3509" y="3944318"/>
            <a:ext cx="3734518" cy="2360749"/>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isultati immagini per automobilismo femmini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8768" y="1690688"/>
            <a:ext cx="2934201" cy="1956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8538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266611"/>
            <a:ext cx="10515600" cy="1325563"/>
          </a:xfrm>
        </p:spPr>
        <p:txBody>
          <a:bodyPr/>
          <a:lstStyle/>
          <a:p>
            <a:r>
              <a:rPr lang="it-IT" b="1" dirty="0" smtClean="0">
                <a:solidFill>
                  <a:srgbClr val="7030A0"/>
                </a:solidFill>
              </a:rPr>
              <a:t>S</a:t>
            </a:r>
            <a:r>
              <a:rPr lang="it-IT" b="1" dirty="0">
                <a:solidFill>
                  <a:srgbClr val="7030A0"/>
                </a:solidFill>
              </a:rPr>
              <a:t>tereotipi </a:t>
            </a:r>
            <a:r>
              <a:rPr lang="it-IT" b="1" dirty="0" smtClean="0">
                <a:solidFill>
                  <a:srgbClr val="7030A0"/>
                </a:solidFill>
              </a:rPr>
              <a:t>e comunicazione</a:t>
            </a:r>
            <a:endParaRPr lang="it-IT" b="1" dirty="0">
              <a:solidFill>
                <a:srgbClr val="7030A0"/>
              </a:solidFill>
            </a:endParaRPr>
          </a:p>
        </p:txBody>
      </p:sp>
      <p:sp>
        <p:nvSpPr>
          <p:cNvPr id="3" name="Segnaposto contenuto 2"/>
          <p:cNvSpPr>
            <a:spLocks noGrp="1"/>
          </p:cNvSpPr>
          <p:nvPr>
            <p:ph idx="1"/>
          </p:nvPr>
        </p:nvSpPr>
        <p:spPr>
          <a:xfrm>
            <a:off x="146304" y="804672"/>
            <a:ext cx="12045695" cy="5907024"/>
          </a:xfrm>
        </p:spPr>
        <p:txBody>
          <a:bodyPr>
            <a:normAutofit/>
          </a:bodyPr>
          <a:lstStyle/>
          <a:p>
            <a:pPr algn="just"/>
            <a:r>
              <a:rPr lang="it-IT" dirty="0" smtClean="0"/>
              <a:t>Gli </a:t>
            </a:r>
            <a:r>
              <a:rPr lang="it-IT" dirty="0"/>
              <a:t>stereotipi trovano </a:t>
            </a:r>
            <a:r>
              <a:rPr lang="it-IT" dirty="0" smtClean="0"/>
              <a:t>forma ideale </a:t>
            </a:r>
            <a:r>
              <a:rPr lang="it-IT" dirty="0"/>
              <a:t>e </a:t>
            </a:r>
            <a:r>
              <a:rPr lang="it-IT" dirty="0" smtClean="0"/>
              <a:t>ottengono massima amplificazione attraverso </a:t>
            </a:r>
            <a:r>
              <a:rPr lang="it-IT" dirty="0"/>
              <a:t>diversi canali </a:t>
            </a:r>
            <a:r>
              <a:rPr lang="it-IT" dirty="0" smtClean="0"/>
              <a:t>comunicativi</a:t>
            </a:r>
          </a:p>
          <a:p>
            <a:pPr lvl="1" algn="just"/>
            <a:r>
              <a:rPr lang="it-IT" dirty="0" smtClean="0"/>
              <a:t>donne </a:t>
            </a:r>
            <a:r>
              <a:rPr lang="it-IT" dirty="0"/>
              <a:t>belle, brave, aggraziate, gentili, fragili, </a:t>
            </a:r>
            <a:r>
              <a:rPr lang="it-IT" dirty="0" smtClean="0"/>
              <a:t>ecc. vs </a:t>
            </a:r>
            <a:r>
              <a:rPr lang="it-IT" dirty="0"/>
              <a:t>uomini audaci, forti, capaci, coraggiosi, </a:t>
            </a:r>
            <a:r>
              <a:rPr lang="it-IT" dirty="0" smtClean="0"/>
              <a:t>ecc.</a:t>
            </a:r>
          </a:p>
          <a:p>
            <a:pPr lvl="1" algn="just"/>
            <a:endParaRPr lang="it-IT" dirty="0" smtClean="0"/>
          </a:p>
          <a:p>
            <a:pPr lvl="2" algn="just"/>
            <a:r>
              <a:rPr lang="it-IT" dirty="0" smtClean="0"/>
              <a:t>nell’immaginario </a:t>
            </a:r>
            <a:r>
              <a:rPr lang="it-IT" dirty="0"/>
              <a:t>comune un calciatore è poco aggraziato, dà vita a uno sport fatto di velocità e grande impatto fisico. Tutto ciò fa si che per una donna sia impossibile essere una calciatrice capace. Pertanto una donna che decide di avvicinarsi </a:t>
            </a:r>
            <a:r>
              <a:rPr lang="it-IT" dirty="0" smtClean="0"/>
              <a:t>a uno sport “sentito” come </a:t>
            </a:r>
            <a:r>
              <a:rPr lang="it-IT" dirty="0"/>
              <a:t>maschile, sarà una persona dal dubbio orientamento sessuale. Una donna che, in altre parole, desidera avvicinarsi ai modi di fare, ai comportamenti e agli atteggiamenti che appartengono al sesso biologicamente adatto a praticare questo </a:t>
            </a:r>
            <a:r>
              <a:rPr lang="it-IT" dirty="0" smtClean="0"/>
              <a:t>sport. Maschile, ovviamente. Anzi, </a:t>
            </a:r>
            <a:r>
              <a:rPr lang="it-IT" i="1" dirty="0" smtClean="0"/>
              <a:t>maschio</a:t>
            </a:r>
            <a:r>
              <a:rPr lang="it-IT" dirty="0" smtClean="0"/>
              <a:t>. </a:t>
            </a:r>
          </a:p>
          <a:p>
            <a:pPr lvl="3" algn="just"/>
            <a:endParaRPr lang="it-IT" dirty="0"/>
          </a:p>
          <a:p>
            <a:pPr lvl="3" algn="just"/>
            <a:r>
              <a:rPr lang="it-IT" dirty="0" smtClean="0"/>
              <a:t>“</a:t>
            </a:r>
            <a:r>
              <a:rPr lang="it-IT" b="1" dirty="0" smtClean="0"/>
              <a:t>Calcio femminile, presidente </a:t>
            </a:r>
            <a:r>
              <a:rPr lang="it-IT" b="1" dirty="0" err="1" smtClean="0"/>
              <a:t>Lnd</a:t>
            </a:r>
            <a:r>
              <a:rPr lang="it-IT" b="1" dirty="0" smtClean="0"/>
              <a:t> </a:t>
            </a:r>
            <a:r>
              <a:rPr lang="it-IT" b="1" dirty="0" err="1" smtClean="0"/>
              <a:t>Belloli</a:t>
            </a:r>
            <a:r>
              <a:rPr lang="it-IT" b="1" dirty="0" smtClean="0"/>
              <a:t>: “Basta dare soldi a queste 4 lesbiche</a:t>
            </a:r>
            <a:r>
              <a:rPr lang="it-IT" dirty="0" smtClean="0"/>
              <a:t>”</a:t>
            </a:r>
          </a:p>
          <a:p>
            <a:pPr lvl="3" algn="just"/>
            <a:r>
              <a:rPr lang="it-IT" b="1" dirty="0" smtClean="0"/>
              <a:t>“Milan, </a:t>
            </a:r>
            <a:r>
              <a:rPr lang="it-IT" b="1" dirty="0" err="1" smtClean="0"/>
              <a:t>Mihajlovic</a:t>
            </a:r>
            <a:r>
              <a:rPr lang="it-IT" b="1" dirty="0" smtClean="0"/>
              <a:t> contro la </a:t>
            </a:r>
            <a:r>
              <a:rPr lang="it-IT" b="1" dirty="0" err="1" smtClean="0"/>
              <a:t>Satta</a:t>
            </a:r>
            <a:r>
              <a:rPr lang="it-IT" b="1" dirty="0" smtClean="0"/>
              <a:t>: «Le donne non dovrebbero parlare di calcio”</a:t>
            </a:r>
          </a:p>
          <a:p>
            <a:pPr lvl="3" algn="just"/>
            <a:r>
              <a:rPr lang="it-IT" b="1" dirty="0" smtClean="0"/>
              <a:t>“ [</a:t>
            </a:r>
            <a:r>
              <a:rPr lang="is-IS" b="1" dirty="0" smtClean="0"/>
              <a:t>…</a:t>
            </a:r>
            <a:r>
              <a:rPr lang="it-IT" b="1" dirty="0" smtClean="0"/>
              <a:t>] uomini e donne non possono giocare insieme</a:t>
            </a:r>
            <a:r>
              <a:rPr lang="it-IT" dirty="0" smtClean="0"/>
              <a:t>”</a:t>
            </a:r>
          </a:p>
          <a:p>
            <a:pPr lvl="3" algn="just"/>
            <a:r>
              <a:rPr lang="it-IT" b="1" dirty="0" smtClean="0"/>
              <a:t>“perché le donne, di calcio, non capiscono nulla”</a:t>
            </a:r>
          </a:p>
          <a:p>
            <a:pPr lvl="3" algn="just"/>
            <a:r>
              <a:rPr lang="it-IT" b="1" dirty="0" smtClean="0"/>
              <a:t>“Segni particolari: belle, tifose, molto social. E sempre in ‘trasferta’ da uno stadio all'altro. Parliamo delle </a:t>
            </a:r>
            <a:r>
              <a:rPr lang="it-IT" b="1" dirty="0" err="1" smtClean="0"/>
              <a:t>wags</a:t>
            </a:r>
            <a:r>
              <a:rPr lang="it-IT" b="1" dirty="0" smtClean="0"/>
              <a:t> di casa nostra, ovvero le mogli e fidanzate degli Azzurri”</a:t>
            </a:r>
          </a:p>
          <a:p>
            <a:pPr lvl="3" algn="just"/>
            <a:endParaRPr lang="it-IT" b="1" dirty="0" smtClean="0"/>
          </a:p>
          <a:p>
            <a:pPr lvl="2" algn="just"/>
            <a:endParaRPr lang="it-IT" b="1" dirty="0" smtClean="0"/>
          </a:p>
          <a:p>
            <a:pPr lvl="2" algn="just"/>
            <a:endParaRPr lang="it-IT" dirty="0"/>
          </a:p>
          <a:p>
            <a:pPr lvl="1" algn="just"/>
            <a:endParaRPr lang="it-IT" dirty="0"/>
          </a:p>
          <a:p>
            <a:pPr algn="just"/>
            <a:endParaRPr lang="it-IT" dirty="0"/>
          </a:p>
        </p:txBody>
      </p:sp>
    </p:spTree>
    <p:extLst>
      <p:ext uri="{BB962C8B-B14F-4D97-AF65-F5344CB8AC3E}">
        <p14:creationId xmlns:p14="http://schemas.microsoft.com/office/powerpoint/2010/main" val="4508246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0624" y="-7855"/>
            <a:ext cx="11393424" cy="1325563"/>
          </a:xfrm>
        </p:spPr>
        <p:txBody>
          <a:bodyPr/>
          <a:lstStyle/>
          <a:p>
            <a:r>
              <a:rPr lang="it-IT" b="1" dirty="0" smtClean="0">
                <a:solidFill>
                  <a:srgbClr val="7030A0"/>
                </a:solidFill>
              </a:rPr>
              <a:t>Pionieri, pioniere e comunicazione</a:t>
            </a:r>
            <a:r>
              <a:rPr lang="it-IT" b="1" smtClean="0">
                <a:solidFill>
                  <a:srgbClr val="7030A0"/>
                </a:solidFill>
              </a:rPr>
              <a:t>: sulla via della parità</a:t>
            </a:r>
            <a:endParaRPr lang="it-IT" b="1" dirty="0">
              <a:solidFill>
                <a:srgbClr val="7030A0"/>
              </a:solidFill>
            </a:endParaRPr>
          </a:p>
        </p:txBody>
      </p:sp>
      <p:sp>
        <p:nvSpPr>
          <p:cNvPr id="3" name="Segnaposto contenuto 2"/>
          <p:cNvSpPr>
            <a:spLocks noGrp="1"/>
          </p:cNvSpPr>
          <p:nvPr>
            <p:ph idx="1"/>
          </p:nvPr>
        </p:nvSpPr>
        <p:spPr>
          <a:xfrm>
            <a:off x="192505" y="1130973"/>
            <a:ext cx="11815012" cy="5775158"/>
          </a:xfrm>
        </p:spPr>
        <p:txBody>
          <a:bodyPr>
            <a:normAutofit fontScale="62500" lnSpcReduction="20000"/>
          </a:bodyPr>
          <a:lstStyle/>
          <a:p>
            <a:pPr algn="just"/>
            <a:r>
              <a:rPr lang="it-IT" sz="3800" i="1" dirty="0" smtClean="0"/>
              <a:t>“Donne allenatrici del calcio maschile? Sono inadatte”.</a:t>
            </a:r>
            <a:r>
              <a:rPr lang="it-IT" sz="3800" dirty="0" smtClean="0"/>
              <a:t> Queste le frasi che </a:t>
            </a:r>
            <a:r>
              <a:rPr lang="it-IT" sz="3800" b="1" dirty="0" smtClean="0"/>
              <a:t>Ivan </a:t>
            </a:r>
            <a:r>
              <a:rPr lang="it-IT" sz="3800" b="1" dirty="0" err="1" smtClean="0"/>
              <a:t>Zazzaroni</a:t>
            </a:r>
            <a:r>
              <a:rPr lang="it-IT" sz="3800" dirty="0" smtClean="0"/>
              <a:t> ha pronunciato durante la trasmissione Rai “La Domenica Sportiva”. [</a:t>
            </a:r>
            <a:r>
              <a:rPr lang="is-IS" sz="3800" dirty="0" smtClean="0"/>
              <a:t>…</a:t>
            </a:r>
            <a:r>
              <a:rPr lang="it-IT" sz="3800" dirty="0" smtClean="0"/>
              <a:t>] Le frasi di </a:t>
            </a:r>
            <a:r>
              <a:rPr lang="it-IT" sz="3800" dirty="0" err="1" smtClean="0"/>
              <a:t>Zazzaroni</a:t>
            </a:r>
            <a:r>
              <a:rPr lang="it-IT" sz="3800" dirty="0" smtClean="0"/>
              <a:t> arrivano dopo la notizia, comunicata la scorsa settimana, che </a:t>
            </a:r>
            <a:r>
              <a:rPr lang="it-IT" sz="3800" b="1" dirty="0" smtClean="0"/>
              <a:t>Patrizia Panico</a:t>
            </a:r>
            <a:r>
              <a:rPr lang="it-IT" sz="3800" dirty="0" smtClean="0"/>
              <a:t>, ex calciatrice, siederà sulla panchina dell’Under 16 maschile in occasione della doppia amichevole contro i </a:t>
            </a:r>
            <a:r>
              <a:rPr lang="it-IT" sz="3800" dirty="0" err="1" smtClean="0"/>
              <a:t>parietà</a:t>
            </a:r>
            <a:r>
              <a:rPr lang="it-IT" sz="3800" dirty="0" smtClean="0"/>
              <a:t> della Germania.</a:t>
            </a:r>
          </a:p>
          <a:p>
            <a:pPr algn="just"/>
            <a:r>
              <a:rPr lang="it-IT" sz="3800" b="1" dirty="0" err="1" smtClean="0"/>
              <a:t>Zazzaroni</a:t>
            </a:r>
            <a:r>
              <a:rPr lang="it-IT" sz="3800" b="1" dirty="0" smtClean="0"/>
              <a:t> attacca Panico: «Il calcio femminile non ha niente a che fare con quello maschile» </a:t>
            </a:r>
            <a:endParaRPr lang="it-IT" sz="3800" dirty="0" smtClean="0"/>
          </a:p>
          <a:p>
            <a:pPr algn="just"/>
            <a:r>
              <a:rPr lang="it-IT" sz="3800" b="1" dirty="0" smtClean="0"/>
              <a:t>D: Torniamo all’Under 16, com’è il rapporto coi tuoi giocatori? E ti chiamano “mister” o “Patrizia”? </a:t>
            </a:r>
            <a:r>
              <a:rPr lang="it-IT" sz="3800" b="1" dirty="0" err="1" smtClean="0"/>
              <a:t>R</a:t>
            </a:r>
            <a:r>
              <a:rPr lang="it-IT" sz="3800" b="1" dirty="0" smtClean="0"/>
              <a:t>: </a:t>
            </a:r>
            <a:r>
              <a:rPr lang="it-IT" sz="3800" dirty="0" smtClean="0"/>
              <a:t>La maggior parte mi chiama mister. Da parte loro c’è sempre molta disponibilità, e rispetto. Io cerco di fare le cose con trasparenza e correttezza. Se ci riesci, mai nessuno potrà dirti nulla.</a:t>
            </a:r>
          </a:p>
          <a:p>
            <a:pPr algn="just"/>
            <a:r>
              <a:rPr lang="it-IT" sz="3800" dirty="0" smtClean="0"/>
              <a:t>Come Thelma e Louise. Come donne che scrivono la storia o che sono una storia da raccontare; donne che osano, che rischiano, che non si accontentano, che scappano, che restano. Come Thelma e Louise: una scatola che contiene argomenti, fatti, a volte soluzioni, ragioni, illusioni e delusioni. Ci sarà un po’ di tutto in questa scatola. Soprattutto le donne del calcio, non un’entità astratta, ma una realtà che da anni prova a sfondare la porta di un mondo pensato al maschile. Dove addirittura, ancora in questi anni duemila, se giochi a calcio sei un “maschiaccio”. </a:t>
            </a:r>
          </a:p>
          <a:p>
            <a:pPr algn="just"/>
            <a:endParaRPr lang="it-IT" dirty="0" smtClean="0"/>
          </a:p>
          <a:p>
            <a:pPr algn="just"/>
            <a:endParaRPr lang="it-IT" dirty="0"/>
          </a:p>
        </p:txBody>
      </p:sp>
    </p:spTree>
    <p:extLst>
      <p:ext uri="{BB962C8B-B14F-4D97-AF65-F5344CB8AC3E}">
        <p14:creationId xmlns:p14="http://schemas.microsoft.com/office/powerpoint/2010/main" val="438434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8547" y="-68009"/>
            <a:ext cx="11726779" cy="1325563"/>
          </a:xfrm>
        </p:spPr>
        <p:txBody>
          <a:bodyPr>
            <a:noAutofit/>
          </a:bodyPr>
          <a:lstStyle/>
          <a:p>
            <a:r>
              <a:rPr lang="it-IT" b="1" dirty="0" smtClean="0">
                <a:solidFill>
                  <a:srgbClr val="7030A0"/>
                </a:solidFill>
              </a:rPr>
              <a:t>SULLE VIE DELLA PARITÀ*: (ovvero FUORI IL SINCRONETTO! )</a:t>
            </a:r>
            <a:endParaRPr lang="it-IT" b="1" dirty="0">
              <a:solidFill>
                <a:srgbClr val="7030A0"/>
              </a:solidFill>
            </a:endParaRPr>
          </a:p>
        </p:txBody>
      </p:sp>
      <p:sp>
        <p:nvSpPr>
          <p:cNvPr id="3" name="Segnaposto contenuto 2"/>
          <p:cNvSpPr>
            <a:spLocks noGrp="1"/>
          </p:cNvSpPr>
          <p:nvPr>
            <p:ph idx="1"/>
          </p:nvPr>
        </p:nvSpPr>
        <p:spPr>
          <a:xfrm>
            <a:off x="208547" y="1491915"/>
            <a:ext cx="11839074" cy="4908885"/>
          </a:xfrm>
        </p:spPr>
        <p:txBody>
          <a:bodyPr>
            <a:normAutofit fontScale="77500" lnSpcReduction="20000"/>
          </a:bodyPr>
          <a:lstStyle/>
          <a:p>
            <a:pPr marL="0" indent="0" algn="just">
              <a:buNone/>
            </a:pPr>
            <a:r>
              <a:rPr lang="it-IT" dirty="0" smtClean="0"/>
              <a:t>DONNE:FUORI DAL CAMPO DI CALCIO = UOMINI:FUORI DALL’ACQUA DELLA PISCINA DEL NUOTO SINCRONIZZATO</a:t>
            </a:r>
          </a:p>
          <a:p>
            <a:pPr marL="0" lvl="0" indent="0">
              <a:buNone/>
            </a:pPr>
            <a:endParaRPr lang="it-IT" dirty="0" smtClean="0"/>
          </a:p>
          <a:p>
            <a:r>
              <a:rPr lang="it-IT" b="1" dirty="0" smtClean="0"/>
              <a:t>Nuoto sincronizzato: da reietto a protagonista, </a:t>
            </a:r>
            <a:r>
              <a:rPr lang="it-IT" b="1" dirty="0" err="1" smtClean="0"/>
              <a:t>Minisini</a:t>
            </a:r>
            <a:r>
              <a:rPr lang="it-IT" b="1" dirty="0" smtClean="0"/>
              <a:t> danza nel futuro </a:t>
            </a:r>
          </a:p>
          <a:p>
            <a:pPr marL="0" indent="0" algn="just">
              <a:buNone/>
            </a:pPr>
            <a:r>
              <a:rPr lang="it-IT" dirty="0" smtClean="0"/>
              <a:t>Soltanto un anno fa quando la federazione internazionale di nuoto decise di ammetterlo nel programma dei mondiali, ci furono reazioni ferme, a partire da quella del ministro dello sport russo Vitali </a:t>
            </a:r>
            <a:r>
              <a:rPr lang="it-IT" dirty="0" err="1" smtClean="0"/>
              <a:t>Mutko</a:t>
            </a:r>
            <a:r>
              <a:rPr lang="it-IT" dirty="0" smtClean="0"/>
              <a:t> [</a:t>
            </a:r>
            <a:r>
              <a:rPr lang="is-IS" dirty="0" smtClean="0"/>
              <a:t>…</a:t>
            </a:r>
            <a:r>
              <a:rPr lang="it-IT" dirty="0" smtClean="0"/>
              <a:t>]: "E' una cosa stupida e</a:t>
            </a:r>
            <a:r>
              <a:rPr lang="it-IT" dirty="0"/>
              <a:t> </a:t>
            </a:r>
            <a:r>
              <a:rPr lang="it-IT" dirty="0" smtClean="0"/>
              <a:t>sbagliata. Non c'è mai stato nulla di simile nella storia delle discipline acquatiche. A mio parere, il nuoto sincronizzato è uno sport per sole donne")</a:t>
            </a:r>
            <a:endParaRPr lang="it-IT" b="1" dirty="0" smtClean="0"/>
          </a:p>
          <a:p>
            <a:pPr marL="0" lvl="0" indent="0">
              <a:buNone/>
            </a:pPr>
            <a:endParaRPr lang="it-IT" dirty="0"/>
          </a:p>
          <a:p>
            <a:pPr algn="just"/>
            <a:r>
              <a:rPr lang="it-IT" b="1" dirty="0" smtClean="0"/>
              <a:t>Ha </a:t>
            </a:r>
            <a:r>
              <a:rPr lang="it-IT" b="1" dirty="0"/>
              <a:t>mai avuto problemi per questo</a:t>
            </a:r>
            <a:r>
              <a:rPr lang="it-IT" b="1" dirty="0" smtClean="0"/>
              <a:t>?                                                                                                             </a:t>
            </a:r>
          </a:p>
          <a:p>
            <a:pPr marL="0" indent="0" algn="just">
              <a:buNone/>
            </a:pPr>
            <a:r>
              <a:rPr lang="it-IT" dirty="0" smtClean="0"/>
              <a:t>“In </a:t>
            </a:r>
            <a:r>
              <a:rPr lang="it-IT" dirty="0"/>
              <a:t>spiaggia mi è capitato di essere preso in giro. Qualche volta ce le siamo anche date. Mi dicevano che ero gay, mi provocavano chiedendomi se mi truccavo o mi mettevo il costumino coi </a:t>
            </a:r>
            <a:r>
              <a:rPr lang="it-IT" dirty="0" smtClean="0"/>
              <a:t>brillantini”, </a:t>
            </a:r>
            <a:r>
              <a:rPr lang="it-IT" dirty="0"/>
              <a:t>afferma </a:t>
            </a:r>
            <a:r>
              <a:rPr lang="it-IT" dirty="0" err="1"/>
              <a:t>Minisini</a:t>
            </a:r>
            <a:r>
              <a:rPr lang="it-IT" dirty="0" smtClean="0"/>
              <a:t>.</a:t>
            </a:r>
          </a:p>
          <a:p>
            <a:pPr marL="0" indent="0" algn="just">
              <a:buNone/>
            </a:pPr>
            <a:endParaRPr lang="it-IT" dirty="0"/>
          </a:p>
          <a:p>
            <a:pPr algn="just"/>
            <a:r>
              <a:rPr lang="it-IT" dirty="0" smtClean="0"/>
              <a:t>“Su </a:t>
            </a:r>
            <a:r>
              <a:rPr lang="it-IT" dirty="0"/>
              <a:t>un social hanno scritto che la mia partecipazione ai mondiali è il primo passo </a:t>
            </a:r>
            <a:r>
              <a:rPr lang="it-IT" dirty="0">
                <a:solidFill>
                  <a:srgbClr val="FD0513"/>
                </a:solidFill>
              </a:rPr>
              <a:t>per la legalizzazione dell'omicidio degli </a:t>
            </a:r>
            <a:r>
              <a:rPr lang="it-IT" dirty="0" smtClean="0">
                <a:solidFill>
                  <a:srgbClr val="FD0513"/>
                </a:solidFill>
              </a:rPr>
              <a:t>eterosessuali. </a:t>
            </a:r>
            <a:r>
              <a:rPr lang="it-IT" dirty="0"/>
              <a:t>Le parole dei prevenuti mi scivolano addosso</a:t>
            </a:r>
            <a:r>
              <a:rPr lang="it-IT" dirty="0" smtClean="0"/>
              <a:t>...”.</a:t>
            </a:r>
          </a:p>
          <a:p>
            <a:pPr algn="just"/>
            <a:endParaRPr lang="it-IT" dirty="0"/>
          </a:p>
        </p:txBody>
      </p:sp>
      <p:sp>
        <p:nvSpPr>
          <p:cNvPr id="4" name="CasellaDiTesto 3"/>
          <p:cNvSpPr txBox="1"/>
          <p:nvPr/>
        </p:nvSpPr>
        <p:spPr>
          <a:xfrm>
            <a:off x="11149264" y="6400801"/>
            <a:ext cx="1048236" cy="369332"/>
          </a:xfrm>
          <a:prstGeom prst="rect">
            <a:avLst/>
          </a:prstGeom>
          <a:noFill/>
        </p:spPr>
        <p:txBody>
          <a:bodyPr wrap="none" rtlCol="0">
            <a:spAutoFit/>
          </a:bodyPr>
          <a:lstStyle/>
          <a:p>
            <a:r>
              <a:rPr lang="it-IT" dirty="0" smtClean="0"/>
              <a:t>*IRONIA!</a:t>
            </a:r>
            <a:endParaRPr lang="it-IT" dirty="0"/>
          </a:p>
        </p:txBody>
      </p:sp>
    </p:spTree>
    <p:extLst>
      <p:ext uri="{BB962C8B-B14F-4D97-AF65-F5344CB8AC3E}">
        <p14:creationId xmlns:p14="http://schemas.microsoft.com/office/powerpoint/2010/main" val="14597148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6411" y="365125"/>
            <a:ext cx="11827042" cy="1325563"/>
          </a:xfrm>
        </p:spPr>
        <p:txBody>
          <a:bodyPr>
            <a:normAutofit/>
          </a:bodyPr>
          <a:lstStyle/>
          <a:p>
            <a:r>
              <a:rPr lang="it-IT" b="1" dirty="0" smtClean="0">
                <a:solidFill>
                  <a:srgbClr val="7030A0"/>
                </a:solidFill>
              </a:rPr>
              <a:t>Cortocircuiti di genere (anche linguistico)</a:t>
            </a:r>
            <a:endParaRPr lang="it-IT" b="1" dirty="0">
              <a:solidFill>
                <a:srgbClr val="7030A0"/>
              </a:solidFill>
            </a:endParaRPr>
          </a:p>
        </p:txBody>
      </p:sp>
      <p:sp>
        <p:nvSpPr>
          <p:cNvPr id="3" name="Segnaposto contenuto 2"/>
          <p:cNvSpPr>
            <a:spLocks noGrp="1"/>
          </p:cNvSpPr>
          <p:nvPr>
            <p:ph idx="1"/>
          </p:nvPr>
        </p:nvSpPr>
        <p:spPr>
          <a:xfrm>
            <a:off x="156411" y="1690688"/>
            <a:ext cx="11650578" cy="4710112"/>
          </a:xfrm>
          <a:ln>
            <a:solidFill>
              <a:srgbClr val="FFFF00"/>
            </a:solidFill>
          </a:ln>
        </p:spPr>
        <p:txBody>
          <a:bodyPr>
            <a:normAutofit fontScale="92500" lnSpcReduction="10000"/>
          </a:bodyPr>
          <a:lstStyle/>
          <a:p>
            <a:pPr algn="just"/>
            <a:r>
              <a:rPr lang="it-IT" dirty="0" smtClean="0">
                <a:effectLst/>
              </a:rPr>
              <a:t>“Inizio con i doverosi complimenti – ha dichiarato </a:t>
            </a:r>
            <a:r>
              <a:rPr lang="it-IT" dirty="0" err="1" smtClean="0">
                <a:effectLst/>
              </a:rPr>
              <a:t>Bottaro</a:t>
            </a:r>
            <a:r>
              <a:rPr lang="it-IT" dirty="0" smtClean="0">
                <a:effectLst/>
              </a:rPr>
              <a:t> – a chi ha vinto durante questa lunga ed intensa stagione, che si è conclusa ieri con il successo del Brescia nella finale di Coppa Italia. I miei complimenti vanno anche </a:t>
            </a:r>
            <a:r>
              <a:rPr lang="it-IT" b="1" dirty="0" smtClean="0">
                <a:solidFill>
                  <a:srgbClr val="FD0513"/>
                </a:solidFill>
                <a:effectLst/>
              </a:rPr>
              <a:t>ai neopromossi</a:t>
            </a:r>
            <a:r>
              <a:rPr lang="it-IT" dirty="0" smtClean="0">
                <a:effectLst/>
              </a:rPr>
              <a:t>, che dall’anno prossimo si confronteranno sul palcoscenico più ambito, quello della Serie A. Questi incontri si sono rivelati molto proficui anche per la Federazione; da questi scambi abbiamo ricevuto molto, da questa collaborazione abbiamo avuto subito riscontri positivi, a cominciare dai dati fisico-atletici – nettamente migliorati – delle ragazze che si sono presentate ai ritiri delle varie Nazionali. Siamo fiduciosi per il futuro, anche perché le nostre Nazionali giovanili stanno dando risultati più che confortanti: nella fase finale dell’europeo Under 17, abbiamo visto come la nostra Nazionale abbia ridotto il gap contro Germania e Spagna, che si sono poi giocate il successo finale nella manifestazione, mentre l’Under 16, che ha alle spalle un lavoro di soli pochi mesi, è riuscita a battere una corazzata come gli Stati Uniti”.</a:t>
            </a:r>
          </a:p>
          <a:p>
            <a:pPr algn="just"/>
            <a:endParaRPr lang="it-IT" dirty="0"/>
          </a:p>
        </p:txBody>
      </p:sp>
    </p:spTree>
    <p:extLst>
      <p:ext uri="{BB962C8B-B14F-4D97-AF65-F5344CB8AC3E}">
        <p14:creationId xmlns:p14="http://schemas.microsoft.com/office/powerpoint/2010/main" val="18308754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ictures/Libreria%20di%20Foto.photoslibrary/Thumbnails/2017/08/22/20170822-151329/4dM5w20rQamNLOQlwRinOA/thumb_IMG_0484_1024.jpg"/>
          <p:cNvPicPr/>
          <p:nvPr/>
        </p:nvPicPr>
        <p:blipFill>
          <a:blip r:embed="rId2">
            <a:extLst>
              <a:ext uri="{28A0092B-C50C-407E-A947-70E740481C1C}">
                <a14:useLocalDpi xmlns:a14="http://schemas.microsoft.com/office/drawing/2010/main" val="0"/>
              </a:ext>
            </a:extLst>
          </a:blip>
          <a:srcRect/>
          <a:stretch>
            <a:fillRect/>
          </a:stretch>
        </p:blipFill>
        <p:spPr bwMode="auto">
          <a:xfrm>
            <a:off x="603504" y="292608"/>
            <a:ext cx="10844784" cy="6163056"/>
          </a:xfrm>
          <a:prstGeom prst="rect">
            <a:avLst/>
          </a:prstGeom>
          <a:noFill/>
          <a:ln>
            <a:noFill/>
          </a:ln>
        </p:spPr>
      </p:pic>
    </p:spTree>
    <p:extLst>
      <p:ext uri="{BB962C8B-B14F-4D97-AF65-F5344CB8AC3E}">
        <p14:creationId xmlns:p14="http://schemas.microsoft.com/office/powerpoint/2010/main" val="599118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28651"/>
            <a:ext cx="10515600" cy="1325563"/>
          </a:xfrm>
        </p:spPr>
        <p:txBody>
          <a:bodyPr>
            <a:normAutofit/>
          </a:bodyPr>
          <a:lstStyle/>
          <a:p>
            <a:r>
              <a:rPr lang="it-IT" b="1" dirty="0">
                <a:solidFill>
                  <a:srgbClr val="7030A0"/>
                </a:solidFill>
              </a:rPr>
              <a:t>Germania: giornali e risultati</a:t>
            </a:r>
          </a:p>
        </p:txBody>
      </p:sp>
      <p:sp>
        <p:nvSpPr>
          <p:cNvPr id="3" name="Segnaposto contenuto 2"/>
          <p:cNvSpPr>
            <a:spLocks noGrp="1"/>
          </p:cNvSpPr>
          <p:nvPr>
            <p:ph idx="1"/>
          </p:nvPr>
        </p:nvSpPr>
        <p:spPr>
          <a:xfrm>
            <a:off x="347472" y="1517904"/>
            <a:ext cx="11539728" cy="5157215"/>
          </a:xfrm>
        </p:spPr>
        <p:txBody>
          <a:bodyPr>
            <a:normAutofit fontScale="85000" lnSpcReduction="20000"/>
          </a:bodyPr>
          <a:lstStyle/>
          <a:p>
            <a:r>
              <a:rPr lang="it-IT" i="1" dirty="0" err="1" smtClean="0"/>
              <a:t>Bild</a:t>
            </a:r>
            <a:endParaRPr lang="it-IT" i="1" dirty="0" smtClean="0"/>
          </a:p>
          <a:p>
            <a:r>
              <a:rPr lang="it-IT" i="1" dirty="0" err="1" smtClean="0"/>
              <a:t>Frankfurter</a:t>
            </a:r>
            <a:r>
              <a:rPr lang="it-IT" i="1" dirty="0" smtClean="0"/>
              <a:t> </a:t>
            </a:r>
            <a:r>
              <a:rPr lang="it-IT" i="1" dirty="0" err="1" smtClean="0"/>
              <a:t>Allgemeine</a:t>
            </a:r>
            <a:r>
              <a:rPr lang="it-IT" i="1" dirty="0" smtClean="0"/>
              <a:t> Zeitung</a:t>
            </a:r>
          </a:p>
          <a:p>
            <a:r>
              <a:rPr lang="it-IT" i="1" dirty="0" err="1" smtClean="0"/>
              <a:t>Sueddeutsche</a:t>
            </a:r>
            <a:r>
              <a:rPr lang="it-IT" i="1" dirty="0" smtClean="0"/>
              <a:t> Zeitung</a:t>
            </a:r>
          </a:p>
          <a:p>
            <a:r>
              <a:rPr lang="it-IT" i="1" dirty="0" err="1" smtClean="0"/>
              <a:t>Tageszeitung</a:t>
            </a:r>
            <a:r>
              <a:rPr lang="it-IT" i="1" dirty="0" smtClean="0"/>
              <a:t> </a:t>
            </a:r>
          </a:p>
          <a:p>
            <a:r>
              <a:rPr lang="it-IT" i="1" dirty="0" err="1" smtClean="0"/>
              <a:t>Kicker</a:t>
            </a:r>
            <a:endParaRPr lang="it-IT" i="1" dirty="0" smtClean="0"/>
          </a:p>
          <a:p>
            <a:pPr algn="just"/>
            <a:r>
              <a:rPr lang="it-IT" i="1" dirty="0" err="1" smtClean="0"/>
              <a:t>Frauenfussball</a:t>
            </a:r>
            <a:r>
              <a:rPr lang="it-IT" i="1" dirty="0"/>
              <a:t>, </a:t>
            </a:r>
            <a:r>
              <a:rPr lang="it-IT" i="1" dirty="0" err="1"/>
              <a:t>das</a:t>
            </a:r>
            <a:r>
              <a:rPr lang="it-IT" i="1" dirty="0"/>
              <a:t> </a:t>
            </a:r>
            <a:r>
              <a:rPr lang="it-IT" i="1" dirty="0" err="1"/>
              <a:t>Magazin</a:t>
            </a:r>
            <a:r>
              <a:rPr lang="it-IT" i="1" dirty="0"/>
              <a:t> </a:t>
            </a:r>
            <a:r>
              <a:rPr lang="it-IT" i="1" dirty="0" err="1"/>
              <a:t>für</a:t>
            </a:r>
            <a:r>
              <a:rPr lang="it-IT" i="1" dirty="0"/>
              <a:t> </a:t>
            </a:r>
            <a:r>
              <a:rPr lang="it-IT" i="1" dirty="0" err="1"/>
              <a:t>den</a:t>
            </a:r>
            <a:r>
              <a:rPr lang="it-IT" i="1" dirty="0"/>
              <a:t> </a:t>
            </a:r>
            <a:r>
              <a:rPr lang="it-IT" i="1" dirty="0" err="1"/>
              <a:t>Mädchen</a:t>
            </a:r>
            <a:r>
              <a:rPr lang="it-IT" i="1" dirty="0"/>
              <a:t>- und </a:t>
            </a:r>
            <a:r>
              <a:rPr lang="it-IT" i="1" dirty="0" err="1"/>
              <a:t>Frauenfussball</a:t>
            </a:r>
            <a:r>
              <a:rPr lang="it-IT" i="1" dirty="0"/>
              <a:t> (</a:t>
            </a:r>
            <a:r>
              <a:rPr lang="it-IT" i="1" dirty="0" err="1" smtClean="0"/>
              <a:t>Fussball-magazin.de</a:t>
            </a:r>
            <a:r>
              <a:rPr lang="it-IT" i="1" dirty="0" smtClean="0"/>
              <a:t>)</a:t>
            </a:r>
          </a:p>
          <a:p>
            <a:pPr marL="0" indent="0" algn="just">
              <a:buNone/>
            </a:pPr>
            <a:endParaRPr lang="it-IT" i="1" dirty="0" smtClean="0"/>
          </a:p>
          <a:p>
            <a:pPr algn="just"/>
            <a:r>
              <a:rPr lang="it-IT" sz="3300" dirty="0" smtClean="0"/>
              <a:t>forte </a:t>
            </a:r>
            <a:r>
              <a:rPr lang="it-IT" sz="3300" dirty="0"/>
              <a:t>presenza della notizia cercata, </a:t>
            </a:r>
            <a:r>
              <a:rPr lang="it-IT" sz="3300" dirty="0" smtClean="0"/>
              <a:t>senza </a:t>
            </a:r>
            <a:r>
              <a:rPr lang="it-IT" sz="3300" dirty="0"/>
              <a:t>troppe connotazioni sessiste o di genere. </a:t>
            </a:r>
            <a:endParaRPr lang="it-IT" sz="3300" dirty="0" smtClean="0"/>
          </a:p>
          <a:p>
            <a:pPr algn="just"/>
            <a:r>
              <a:rPr lang="it-IT" sz="3300" dirty="0" smtClean="0"/>
              <a:t>in </a:t>
            </a:r>
            <a:r>
              <a:rPr lang="it-IT" sz="3300" dirty="0"/>
              <a:t>evidenza la maggior difficoltà, anche economica, del calcio femminile rispetto a quello maschile, </a:t>
            </a:r>
            <a:r>
              <a:rPr lang="it-IT" sz="3300" dirty="0" smtClean="0"/>
              <a:t>indicate </a:t>
            </a:r>
            <a:r>
              <a:rPr lang="it-IT" sz="3300" dirty="0"/>
              <a:t>vie </a:t>
            </a:r>
            <a:r>
              <a:rPr lang="it-IT" sz="3300" dirty="0" smtClean="0"/>
              <a:t>di miglioramento </a:t>
            </a:r>
          </a:p>
          <a:p>
            <a:pPr algn="just"/>
            <a:r>
              <a:rPr lang="it-IT" sz="3300" dirty="0" smtClean="0"/>
              <a:t>confronto </a:t>
            </a:r>
            <a:r>
              <a:rPr lang="it-IT" sz="3300" dirty="0"/>
              <a:t>fra i diversi </a:t>
            </a:r>
            <a:r>
              <a:rPr lang="it-IT" sz="3300" dirty="0" smtClean="0"/>
              <a:t>paesi (Paesi </a:t>
            </a:r>
            <a:r>
              <a:rPr lang="it-IT" sz="3300" dirty="0"/>
              <a:t>Bassi, Germania, Danimarca e Regno </a:t>
            </a:r>
            <a:r>
              <a:rPr lang="it-IT" sz="3300" dirty="0" smtClean="0"/>
              <a:t>Unito)</a:t>
            </a:r>
            <a:endParaRPr lang="it-IT" sz="3300" dirty="0"/>
          </a:p>
          <a:p>
            <a:endParaRPr lang="it-IT" dirty="0"/>
          </a:p>
        </p:txBody>
      </p:sp>
    </p:spTree>
    <p:extLst>
      <p:ext uri="{BB962C8B-B14F-4D97-AF65-F5344CB8AC3E}">
        <p14:creationId xmlns:p14="http://schemas.microsoft.com/office/powerpoint/2010/main" val="71514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solidFill>
                  <a:srgbClr val="7030A0"/>
                </a:solidFill>
              </a:rPr>
              <a:t>Trentino: giornali e risultati CPO provinciale</a:t>
            </a:r>
          </a:p>
        </p:txBody>
      </p:sp>
      <p:sp>
        <p:nvSpPr>
          <p:cNvPr id="3" name="Segnaposto contenuto 2"/>
          <p:cNvSpPr>
            <a:spLocks noGrp="1"/>
          </p:cNvSpPr>
          <p:nvPr>
            <p:ph idx="1"/>
          </p:nvPr>
        </p:nvSpPr>
        <p:spPr/>
        <p:txBody>
          <a:bodyPr>
            <a:normAutofit/>
          </a:bodyPr>
          <a:lstStyle/>
          <a:p>
            <a:r>
              <a:rPr lang="it-IT" i="1" dirty="0" smtClean="0"/>
              <a:t>Trentino</a:t>
            </a:r>
          </a:p>
          <a:p>
            <a:r>
              <a:rPr lang="it-IT" i="1" dirty="0" smtClean="0"/>
              <a:t>Adige</a:t>
            </a:r>
          </a:p>
          <a:p>
            <a:r>
              <a:rPr lang="it-IT" i="1" dirty="0" smtClean="0"/>
              <a:t>Corriere del Trentino</a:t>
            </a:r>
          </a:p>
          <a:p>
            <a:pPr marL="0" indent="0">
              <a:buNone/>
            </a:pPr>
            <a:endParaRPr lang="it-IT" dirty="0"/>
          </a:p>
          <a:p>
            <a:r>
              <a:rPr lang="it-IT" dirty="0" smtClean="0"/>
              <a:t>Differenziazione titoli e articoli</a:t>
            </a:r>
          </a:p>
          <a:p>
            <a:r>
              <a:rPr lang="it-IT" dirty="0" smtClean="0"/>
              <a:t>Immagini non legate allo sport ma ad altri fattori: il personale</a:t>
            </a:r>
          </a:p>
          <a:p>
            <a:r>
              <a:rPr lang="it-IT" dirty="0" smtClean="0"/>
              <a:t>Stereotipi e sessismo</a:t>
            </a:r>
          </a:p>
          <a:p>
            <a:endParaRPr lang="it-IT" dirty="0" smtClean="0"/>
          </a:p>
          <a:p>
            <a:endParaRPr lang="it-IT" dirty="0"/>
          </a:p>
        </p:txBody>
      </p:sp>
    </p:spTree>
    <p:extLst>
      <p:ext uri="{BB962C8B-B14F-4D97-AF65-F5344CB8AC3E}">
        <p14:creationId xmlns:p14="http://schemas.microsoft.com/office/powerpoint/2010/main" val="2096573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b="1" dirty="0" err="1">
                <a:solidFill>
                  <a:srgbClr val="7030A0"/>
                </a:solidFill>
              </a:rPr>
              <a:t>www.tuttopoli.com</a:t>
            </a:r>
            <a:r>
              <a:rPr lang="it-IT" b="1" dirty="0">
                <a:solidFill>
                  <a:srgbClr val="7030A0"/>
                </a:solidFill>
              </a:rPr>
              <a:t/>
            </a:r>
            <a:br>
              <a:rPr lang="it-IT" b="1" dirty="0">
                <a:solidFill>
                  <a:srgbClr val="7030A0"/>
                </a:solidFill>
              </a:rPr>
            </a:br>
            <a:r>
              <a:rPr lang="it-IT" b="1" dirty="0" err="1">
                <a:solidFill>
                  <a:srgbClr val="7030A0"/>
                </a:solidFill>
              </a:rPr>
              <a:t>www.grammaticaesessismo.com</a:t>
            </a:r>
            <a:endParaRPr lang="it-IT" b="1" dirty="0">
              <a:solidFill>
                <a:srgbClr val="7030A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4793" y="1825625"/>
            <a:ext cx="5102413" cy="4351338"/>
          </a:xfrm>
        </p:spPr>
      </p:pic>
    </p:spTree>
    <p:extLst>
      <p:ext uri="{BB962C8B-B14F-4D97-AF65-F5344CB8AC3E}">
        <p14:creationId xmlns:p14="http://schemas.microsoft.com/office/powerpoint/2010/main" val="672404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2533</TotalTime>
  <Words>1956</Words>
  <Application>Microsoft Macintosh PowerPoint</Application>
  <PresentationFormat>Widescreen</PresentationFormat>
  <Paragraphs>159</Paragraphs>
  <Slides>30</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30</vt:i4>
      </vt:variant>
    </vt:vector>
  </HeadingPairs>
  <TitlesOfParts>
    <vt:vector size="40" baseType="lpstr">
      <vt:lpstr>Calibri</vt:lpstr>
      <vt:lpstr>Calibri Light</vt:lpstr>
      <vt:lpstr>Courier New</vt:lpstr>
      <vt:lpstr>Garamond</vt:lpstr>
      <vt:lpstr>Georgia</vt:lpstr>
      <vt:lpstr>MS PGothic</vt:lpstr>
      <vt:lpstr>Times New Roman</vt:lpstr>
      <vt:lpstr>Wingdings 3</vt:lpstr>
      <vt:lpstr>Arial</vt:lpstr>
      <vt:lpstr>Tema di Office</vt:lpstr>
      <vt:lpstr>Che genere di sport? Sport e stereotipi di genere</vt:lpstr>
      <vt:lpstr>Presentazione di PowerPoint</vt:lpstr>
      <vt:lpstr>Presentazione di PowerPoint</vt:lpstr>
      <vt:lpstr>Presentazione di PowerPoint</vt:lpstr>
      <vt:lpstr>Presentazione di PowerPoint</vt:lpstr>
      <vt:lpstr>Presentazione di PowerPoint</vt:lpstr>
      <vt:lpstr>In sintesi</vt:lpstr>
      <vt:lpstr>La lingua è un sistema – le norme</vt:lpstr>
      <vt:lpstr>Lingua e potere</vt:lpstr>
      <vt:lpstr>Presentazione di PowerPoint</vt:lpstr>
      <vt:lpstr>Dissimmetrie grammaticali</vt:lpstr>
      <vt:lpstr>Dissimetrie semantiche</vt:lpstr>
      <vt:lpstr>Presentazione di PowerPoint</vt:lpstr>
      <vt:lpstr>Differenziare i ruoli con la lingua</vt:lpstr>
      <vt:lpstr>La Costituzione italiana </vt:lpstr>
      <vt:lpstr> La Costituzione italiana - II</vt:lpstr>
      <vt:lpstr>Codice penale</vt:lpstr>
      <vt:lpstr>Titolo XII dei delitti contro la persona</vt:lpstr>
      <vt:lpstr>Omicidio del consenziente</vt:lpstr>
      <vt:lpstr>Presentazione di PowerPoint</vt:lpstr>
      <vt:lpstr>LA VALICABILITÀ DEGLI STEREOTIPI, MODERNE COLONNE D’ERCOLE? REALTÀ O FINZIONE? </vt:lpstr>
      <vt:lpstr>LA VALICABILITÀ DEGLI STEREOTIPI, MODERNE COLONNE D’ERCOLE. REALTÀ E FINZIONE</vt:lpstr>
      <vt:lpstr>Stereotipi e comunicazione</vt:lpstr>
      <vt:lpstr>Pionieri, pioniere e comunicazione: sulla via della parità</vt:lpstr>
      <vt:lpstr>SULLE VIE DELLA PARITÀ*: (ovvero FUORI IL SINCRONETTO! )</vt:lpstr>
      <vt:lpstr>Cortocircuiti di genere (anche linguistico)</vt:lpstr>
      <vt:lpstr>Presentazione di PowerPoint</vt:lpstr>
      <vt:lpstr>Germania: giornali e risultati</vt:lpstr>
      <vt:lpstr>Trentino: giornali e risultati CPO provinciale</vt:lpstr>
      <vt:lpstr>www.tuttopoli.com www.grammaticaesessismo.com</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 genere di sport? La prospettiva delle scienze del linguaggio</dc:title>
  <dc:creator>Utente di Microsoft Office</dc:creator>
  <cp:lastModifiedBy>stefania cavagnoli</cp:lastModifiedBy>
  <cp:revision>87</cp:revision>
  <dcterms:created xsi:type="dcterms:W3CDTF">2017-05-16T16:43:13Z</dcterms:created>
  <dcterms:modified xsi:type="dcterms:W3CDTF">2017-10-28T10:15:17Z</dcterms:modified>
</cp:coreProperties>
</file>