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57" r:id="rId3"/>
    <p:sldId id="260" r:id="rId4"/>
    <p:sldId id="281" r:id="rId5"/>
    <p:sldId id="282" r:id="rId6"/>
    <p:sldId id="265" r:id="rId7"/>
    <p:sldId id="268" r:id="rId8"/>
    <p:sldId id="283" r:id="rId9"/>
    <p:sldId id="267" r:id="rId10"/>
    <p:sldId id="277" r:id="rId11"/>
    <p:sldId id="278" r:id="rId12"/>
    <p:sldId id="279" r:id="rId13"/>
    <p:sldId id="276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14C8"/>
    <a:srgbClr val="FD0513"/>
    <a:srgbClr val="FF7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69"/>
    <p:restoredTop sz="86364"/>
  </p:normalViewPr>
  <p:slideViewPr>
    <p:cSldViewPr snapToGrid="0" snapToObjects="1">
      <p:cViewPr>
        <p:scale>
          <a:sx n="70" d="100"/>
          <a:sy n="70" d="100"/>
        </p:scale>
        <p:origin x="768" y="5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77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36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459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902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51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764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6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65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65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62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586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EFDBD-8C73-CD49-8FFC-37542D6C35B1}" type="datetimeFigureOut">
              <a:rPr lang="it-IT" smtClean="0"/>
              <a:t>28/10/17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09BB3-8F3A-134B-8F39-7CE6C3CAD74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904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tiff"/><Relationship Id="rId10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Relationship Id="rId3" Type="http://schemas.openxmlformats.org/officeDocument/2006/relationships/image" Target="../media/image10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400" b="1" dirty="0">
                <a:solidFill>
                  <a:srgbClr val="7030A0"/>
                </a:solidFill>
              </a:rPr>
              <a:t>Che genere di sport? Sport e stereotipi di genere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endParaRPr lang="it-IT" sz="3200" b="1" dirty="0" smtClean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it-IT" sz="32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Stefania </a:t>
            </a:r>
            <a:r>
              <a:rPr lang="it-IT" sz="32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Cavagnoli e Francesca </a:t>
            </a:r>
            <a:r>
              <a:rPr lang="it-IT" sz="32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Dragotto</a:t>
            </a:r>
            <a:endParaRPr lang="it-IT" sz="3200" b="1" dirty="0" smtClean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it-IT" sz="32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Università </a:t>
            </a:r>
            <a:r>
              <a:rPr lang="it-IT" sz="32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di Roma Tor Vergata</a:t>
            </a:r>
          </a:p>
        </p:txBody>
      </p:sp>
    </p:spTree>
    <p:extLst>
      <p:ext uri="{BB962C8B-B14F-4D97-AF65-F5344CB8AC3E}">
        <p14:creationId xmlns:p14="http://schemas.microsoft.com/office/powerpoint/2010/main" val="108709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e 4"/>
          <p:cNvSpPr/>
          <p:nvPr/>
        </p:nvSpPr>
        <p:spPr>
          <a:xfrm>
            <a:off x="6453809" y="1256453"/>
            <a:ext cx="4300330" cy="254312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7272130" y="3907073"/>
            <a:ext cx="4595192" cy="26660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182756" y="4187685"/>
            <a:ext cx="3856382" cy="23853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815009" y="159026"/>
            <a:ext cx="113504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rgbClr val="7030A0"/>
                </a:solidFill>
                <a:latin typeface="+mj-lt"/>
              </a:rPr>
              <a:t>Sesso, sport e stereotipi: la legge delle 3s</a:t>
            </a:r>
            <a:endParaRPr lang="it-IT" sz="4400" b="1" dirty="0">
              <a:solidFill>
                <a:srgbClr val="7030A0"/>
              </a:solidFill>
              <a:latin typeface="+mj-lt"/>
            </a:endParaRPr>
          </a:p>
          <a:p>
            <a:endParaRPr lang="it-IT" sz="44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6" name="Corda 15"/>
          <p:cNvSpPr/>
          <p:nvPr/>
        </p:nvSpPr>
        <p:spPr>
          <a:xfrm>
            <a:off x="298173" y="1605575"/>
            <a:ext cx="2299253" cy="2194005"/>
          </a:xfrm>
          <a:prstGeom prst="chor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M</a:t>
            </a:r>
            <a:endParaRPr lang="it-IT" sz="3200" b="1" dirty="0"/>
          </a:p>
        </p:txBody>
      </p:sp>
      <p:sp>
        <p:nvSpPr>
          <p:cNvPr id="18" name="Corda 17"/>
          <p:cNvSpPr/>
          <p:nvPr/>
        </p:nvSpPr>
        <p:spPr>
          <a:xfrm flipH="1" flipV="1">
            <a:off x="1328531" y="1256453"/>
            <a:ext cx="2537792" cy="2102971"/>
          </a:xfrm>
          <a:prstGeom prst="chord">
            <a:avLst/>
          </a:prstGeom>
          <a:solidFill>
            <a:srgbClr val="FF76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2817743" y="1897724"/>
            <a:ext cx="586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/>
              <a:t>F</a:t>
            </a:r>
            <a:endParaRPr lang="it-IT" sz="3600" b="1" dirty="0"/>
          </a:p>
        </p:txBody>
      </p:sp>
      <p:sp>
        <p:nvSpPr>
          <p:cNvPr id="24" name="Freccia destra 23"/>
          <p:cNvSpPr/>
          <p:nvPr/>
        </p:nvSpPr>
        <p:spPr>
          <a:xfrm>
            <a:off x="4525618" y="2307938"/>
            <a:ext cx="1437860" cy="53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destra 25"/>
          <p:cNvSpPr/>
          <p:nvPr/>
        </p:nvSpPr>
        <p:spPr>
          <a:xfrm rot="9150224">
            <a:off x="4589423" y="3628016"/>
            <a:ext cx="1437860" cy="53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destra 26"/>
          <p:cNvSpPr/>
          <p:nvPr/>
        </p:nvSpPr>
        <p:spPr>
          <a:xfrm>
            <a:off x="5436704" y="5065641"/>
            <a:ext cx="1437860" cy="53465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" name="Picture 2" descr="isultati immagini per fumetti s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851" y="4453498"/>
            <a:ext cx="1928191" cy="19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/>
          <p:cNvPicPr>
            <a:picLocks noChangeAspect="1"/>
          </p:cNvPicPr>
          <p:nvPr/>
        </p:nvPicPr>
        <p:blipFill>
          <a:blip r:embed="rId3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617" y="1565819"/>
            <a:ext cx="1994031" cy="191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3137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997" y="2571302"/>
            <a:ext cx="1149623" cy="1056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364" y="1839057"/>
            <a:ext cx="325480" cy="21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248" y="2210471"/>
            <a:ext cx="361100" cy="216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329" y="2755064"/>
            <a:ext cx="334693" cy="20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720" y="3299441"/>
            <a:ext cx="337150" cy="26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5589" y="4522718"/>
            <a:ext cx="1619511" cy="1481001"/>
          </a:xfrm>
          <a:prstGeom prst="rect">
            <a:avLst/>
          </a:prstGeom>
        </p:spPr>
      </p:pic>
      <p:pic>
        <p:nvPicPr>
          <p:cNvPr id="40" name="Immagine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78634" y="4544059"/>
            <a:ext cx="1601035" cy="15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/>
          <p:cNvGrpSpPr/>
          <p:nvPr/>
        </p:nvGrpSpPr>
        <p:grpSpPr>
          <a:xfrm>
            <a:off x="198783" y="1073427"/>
            <a:ext cx="11728174" cy="5784573"/>
            <a:chOff x="-287605" y="0"/>
            <a:chExt cx="12479605" cy="6858000"/>
          </a:xfrm>
        </p:grpSpPr>
        <p:sp>
          <p:nvSpPr>
            <p:cNvPr id="4" name="Rettangolo 3"/>
            <p:cNvSpPr/>
            <p:nvPr/>
          </p:nvSpPr>
          <p:spPr>
            <a:xfrm>
              <a:off x="-287605" y="0"/>
              <a:ext cx="6862339" cy="685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" name="Rettangolo 4"/>
            <p:cNvSpPr/>
            <p:nvPr/>
          </p:nvSpPr>
          <p:spPr>
            <a:xfrm>
              <a:off x="6023113" y="0"/>
              <a:ext cx="6168887" cy="6858000"/>
            </a:xfrm>
            <a:prstGeom prst="rect">
              <a:avLst/>
            </a:prstGeom>
            <a:solidFill>
              <a:srgbClr val="FF76B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101" y="1192695"/>
              <a:ext cx="4890911" cy="4472609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27753" y="1192695"/>
              <a:ext cx="4652372" cy="4472609"/>
            </a:xfrm>
            <a:prstGeom prst="rect">
              <a:avLst/>
            </a:prstGeom>
          </p:spPr>
        </p:pic>
      </p:grpSp>
      <p:sp>
        <p:nvSpPr>
          <p:cNvPr id="11" name="CasellaDiTesto 10"/>
          <p:cNvSpPr txBox="1"/>
          <p:nvPr/>
        </p:nvSpPr>
        <p:spPr>
          <a:xfrm>
            <a:off x="655983" y="238542"/>
            <a:ext cx="56496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smtClean="0">
                <a:solidFill>
                  <a:srgbClr val="7030A0"/>
                </a:solidFill>
                <a:latin typeface="+mj-lt"/>
              </a:rPr>
              <a:t>Marketing di/del genere</a:t>
            </a:r>
            <a:endParaRPr lang="it-IT" sz="4400" b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01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7030A0"/>
                </a:solidFill>
              </a:rPr>
              <a:t>LA VALICABILITÀ DEGLI STEREOTIPI, MODERNE</a:t>
            </a:r>
            <a:r>
              <a:rPr lang="is-IS" b="1" dirty="0" smtClean="0">
                <a:solidFill>
                  <a:srgbClr val="7030A0"/>
                </a:solidFill>
              </a:rPr>
              <a:t> COLONNE D’ERCOLE? REALT</a:t>
            </a:r>
            <a:r>
              <a:rPr lang="it-IT" b="1" dirty="0" smtClean="0">
                <a:solidFill>
                  <a:srgbClr val="7030A0"/>
                </a:solidFill>
              </a:rPr>
              <a:t>À </a:t>
            </a:r>
            <a:r>
              <a:rPr lang="it-IT" b="1" i="1" u="sng" dirty="0" smtClean="0">
                <a:solidFill>
                  <a:srgbClr val="002060"/>
                </a:solidFill>
              </a:rPr>
              <a:t>O</a:t>
            </a:r>
            <a:r>
              <a:rPr lang="it-IT" b="1" dirty="0" smtClean="0">
                <a:solidFill>
                  <a:srgbClr val="7030A0"/>
                </a:solidFill>
              </a:rPr>
              <a:t> FINZIONE?</a:t>
            </a:r>
            <a:r>
              <a:rPr lang="is-IS" dirty="0" smtClean="0"/>
              <a:t> </a:t>
            </a:r>
            <a:endParaRPr lang="it-IT" dirty="0"/>
          </a:p>
        </p:txBody>
      </p:sp>
      <p:pic>
        <p:nvPicPr>
          <p:cNvPr id="5122" name="Picture 2" descr="isultati immagini per pugile donna fumet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05" y="1829942"/>
            <a:ext cx="2556176" cy="20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sultati immagini per pole dancer fumet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461" y="2246244"/>
            <a:ext cx="27051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sultati immagini per nuoto sincronizzato masch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733" y="4655607"/>
            <a:ext cx="47625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isultati immagini per sollevamento pesi femminili"/>
          <p:cNvSpPr>
            <a:spLocks noChangeAspect="1" noChangeArrowheads="1"/>
          </p:cNvSpPr>
          <p:nvPr/>
        </p:nvSpPr>
        <p:spPr bwMode="auto">
          <a:xfrm>
            <a:off x="0" y="0"/>
            <a:ext cx="64770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12" descr="isultati immagini per sollevamento pesi femminili"/>
          <p:cNvSpPr>
            <a:spLocks noChangeAspect="1" noChangeArrowheads="1"/>
          </p:cNvSpPr>
          <p:nvPr/>
        </p:nvSpPr>
        <p:spPr bwMode="auto">
          <a:xfrm>
            <a:off x="152400" y="152400"/>
            <a:ext cx="64770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16" descr="isultati immagini per sollevamento pesi femminili"/>
          <p:cNvSpPr>
            <a:spLocks noChangeAspect="1" noChangeArrowheads="1"/>
          </p:cNvSpPr>
          <p:nvPr/>
        </p:nvSpPr>
        <p:spPr bwMode="auto">
          <a:xfrm>
            <a:off x="304800" y="304800"/>
            <a:ext cx="64770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Picture 8" descr="isultati immagini per danzatore effemina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230" y="2270309"/>
            <a:ext cx="2140568" cy="309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30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7030A0"/>
                </a:solidFill>
              </a:rPr>
              <a:t>LA VALICABILITÀ DEGLI STEREOTIPI, MODERNE</a:t>
            </a:r>
            <a:r>
              <a:rPr lang="is-IS" b="1" dirty="0" smtClean="0">
                <a:solidFill>
                  <a:srgbClr val="7030A0"/>
                </a:solidFill>
              </a:rPr>
              <a:t> COLONNE D’ERCOLE. REALT</a:t>
            </a:r>
            <a:r>
              <a:rPr lang="it-IT" b="1" dirty="0" smtClean="0">
                <a:solidFill>
                  <a:srgbClr val="7030A0"/>
                </a:solidFill>
              </a:rPr>
              <a:t>À </a:t>
            </a:r>
            <a:r>
              <a:rPr lang="it-IT" b="1" i="1" u="sng" dirty="0" smtClean="0">
                <a:solidFill>
                  <a:srgbClr val="002060"/>
                </a:solidFill>
              </a:rPr>
              <a:t>E</a:t>
            </a:r>
            <a:r>
              <a:rPr lang="it-IT" b="1" dirty="0" smtClean="0">
                <a:solidFill>
                  <a:srgbClr val="7030A0"/>
                </a:solidFill>
              </a:rPr>
              <a:t> FINZIONE</a:t>
            </a:r>
            <a:endParaRPr lang="it-IT" dirty="0"/>
          </a:p>
        </p:txBody>
      </p:sp>
      <p:pic>
        <p:nvPicPr>
          <p:cNvPr id="6148" name="Picture 4" descr="mmagine correla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73" y="2680391"/>
            <a:ext cx="5117399" cy="320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isultati immagini per calcio femmini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583" y="4493729"/>
            <a:ext cx="4532834" cy="226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isultati immagini per lotta femmin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470" y="180119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isultati immagini per basket femmini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509" y="3944318"/>
            <a:ext cx="3734518" cy="236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isultati immagini per automobilismo femmini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768" y="1690688"/>
            <a:ext cx="2934201" cy="195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85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-266611"/>
            <a:ext cx="10515600" cy="1325563"/>
          </a:xfrm>
        </p:spPr>
        <p:txBody>
          <a:bodyPr/>
          <a:lstStyle/>
          <a:p>
            <a:r>
              <a:rPr lang="it-IT" b="1" dirty="0" smtClean="0">
                <a:solidFill>
                  <a:srgbClr val="7030A0"/>
                </a:solidFill>
              </a:rPr>
              <a:t>S</a:t>
            </a:r>
            <a:r>
              <a:rPr lang="it-IT" b="1" dirty="0">
                <a:solidFill>
                  <a:srgbClr val="7030A0"/>
                </a:solidFill>
              </a:rPr>
              <a:t>tereotipi </a:t>
            </a:r>
            <a:r>
              <a:rPr lang="it-IT" b="1" dirty="0" smtClean="0">
                <a:solidFill>
                  <a:srgbClr val="7030A0"/>
                </a:solidFill>
              </a:rPr>
              <a:t>e comunicazione</a:t>
            </a:r>
            <a:endParaRPr lang="it-IT" b="1" dirty="0">
              <a:solidFill>
                <a:srgbClr val="7030A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6304" y="804672"/>
            <a:ext cx="12045695" cy="5907024"/>
          </a:xfrm>
        </p:spPr>
        <p:txBody>
          <a:bodyPr>
            <a:normAutofit/>
          </a:bodyPr>
          <a:lstStyle/>
          <a:p>
            <a:pPr algn="just"/>
            <a:r>
              <a:rPr lang="it-IT" dirty="0" smtClean="0"/>
              <a:t>Gli </a:t>
            </a:r>
            <a:r>
              <a:rPr lang="it-IT" dirty="0"/>
              <a:t>stereotipi trovano </a:t>
            </a:r>
            <a:r>
              <a:rPr lang="it-IT" dirty="0" smtClean="0"/>
              <a:t>forma ideale </a:t>
            </a:r>
            <a:r>
              <a:rPr lang="it-IT" dirty="0"/>
              <a:t>e </a:t>
            </a:r>
            <a:r>
              <a:rPr lang="it-IT" dirty="0" smtClean="0"/>
              <a:t>ottengono massima amplificazione attraverso </a:t>
            </a:r>
            <a:r>
              <a:rPr lang="it-IT" dirty="0"/>
              <a:t>diversi canali </a:t>
            </a:r>
            <a:r>
              <a:rPr lang="it-IT" dirty="0" smtClean="0"/>
              <a:t>comunicativi</a:t>
            </a:r>
          </a:p>
          <a:p>
            <a:pPr lvl="1" algn="just"/>
            <a:r>
              <a:rPr lang="it-IT" dirty="0" smtClean="0"/>
              <a:t>donne </a:t>
            </a:r>
            <a:r>
              <a:rPr lang="it-IT" dirty="0"/>
              <a:t>belle, brave, aggraziate, gentili, fragili, </a:t>
            </a:r>
            <a:r>
              <a:rPr lang="it-IT" dirty="0" smtClean="0"/>
              <a:t>ecc. vs </a:t>
            </a:r>
            <a:r>
              <a:rPr lang="it-IT" dirty="0"/>
              <a:t>uomini audaci, forti, capaci, coraggiosi, </a:t>
            </a:r>
            <a:r>
              <a:rPr lang="it-IT" dirty="0" smtClean="0"/>
              <a:t>ecc.</a:t>
            </a:r>
          </a:p>
          <a:p>
            <a:pPr lvl="1" algn="just"/>
            <a:endParaRPr lang="it-IT" dirty="0" smtClean="0"/>
          </a:p>
          <a:p>
            <a:pPr lvl="2" algn="just"/>
            <a:r>
              <a:rPr lang="it-IT" dirty="0" smtClean="0"/>
              <a:t>nell’immaginario </a:t>
            </a:r>
            <a:r>
              <a:rPr lang="it-IT" dirty="0"/>
              <a:t>comune un calciatore è poco aggraziato, dà vita a uno sport fatto di velocità e grande impatto fisico. Tutto ciò fa si che per una donna sia impossibile essere una calciatrice capace. Pertanto una donna che decide di avvicinarsi </a:t>
            </a:r>
            <a:r>
              <a:rPr lang="it-IT" dirty="0" smtClean="0"/>
              <a:t>a uno sport “sentito” come </a:t>
            </a:r>
            <a:r>
              <a:rPr lang="it-IT" dirty="0"/>
              <a:t>maschile, sarà una persona dal dubbio orientamento sessuale. Una donna che, in altre parole, desidera avvicinarsi ai modi di fare, ai comportamenti e agli atteggiamenti che appartengono al sesso biologicamente adatto a praticare questo </a:t>
            </a:r>
            <a:r>
              <a:rPr lang="it-IT" dirty="0" smtClean="0"/>
              <a:t>sport. Maschile, ovviamente. Anzi, </a:t>
            </a:r>
            <a:r>
              <a:rPr lang="it-IT" i="1" dirty="0" smtClean="0"/>
              <a:t>maschio</a:t>
            </a:r>
            <a:r>
              <a:rPr lang="it-IT" dirty="0" smtClean="0"/>
              <a:t>. </a:t>
            </a:r>
          </a:p>
          <a:p>
            <a:pPr lvl="3" algn="just"/>
            <a:endParaRPr lang="it-IT" dirty="0"/>
          </a:p>
          <a:p>
            <a:pPr lvl="3" algn="just"/>
            <a:r>
              <a:rPr lang="it-IT" dirty="0" smtClean="0"/>
              <a:t>“</a:t>
            </a:r>
            <a:r>
              <a:rPr lang="it-IT" b="1" dirty="0" smtClean="0"/>
              <a:t>Calcio femminile, presidente </a:t>
            </a:r>
            <a:r>
              <a:rPr lang="it-IT" b="1" dirty="0" err="1" smtClean="0"/>
              <a:t>Lnd</a:t>
            </a:r>
            <a:r>
              <a:rPr lang="it-IT" b="1" dirty="0" smtClean="0"/>
              <a:t> </a:t>
            </a:r>
            <a:r>
              <a:rPr lang="it-IT" b="1" dirty="0" err="1" smtClean="0"/>
              <a:t>Belloli</a:t>
            </a:r>
            <a:r>
              <a:rPr lang="it-IT" b="1" dirty="0" smtClean="0"/>
              <a:t>: “Basta dare soldi a queste 4 lesbiche</a:t>
            </a:r>
            <a:r>
              <a:rPr lang="it-IT" dirty="0" smtClean="0"/>
              <a:t>”</a:t>
            </a:r>
          </a:p>
          <a:p>
            <a:pPr lvl="3" algn="just"/>
            <a:r>
              <a:rPr lang="it-IT" b="1" dirty="0" smtClean="0"/>
              <a:t>“Milan, </a:t>
            </a:r>
            <a:r>
              <a:rPr lang="it-IT" b="1" dirty="0" err="1" smtClean="0"/>
              <a:t>Mihajlovic</a:t>
            </a:r>
            <a:r>
              <a:rPr lang="it-IT" b="1" dirty="0" smtClean="0"/>
              <a:t> contro la </a:t>
            </a:r>
            <a:r>
              <a:rPr lang="it-IT" b="1" dirty="0" err="1" smtClean="0"/>
              <a:t>Satta</a:t>
            </a:r>
            <a:r>
              <a:rPr lang="it-IT" b="1" dirty="0" smtClean="0"/>
              <a:t>: «Le donne non dovrebbero parlare di calcio”</a:t>
            </a:r>
          </a:p>
          <a:p>
            <a:pPr lvl="3" algn="just"/>
            <a:r>
              <a:rPr lang="it-IT" b="1" dirty="0" smtClean="0"/>
              <a:t>“ [</a:t>
            </a:r>
            <a:r>
              <a:rPr lang="is-IS" b="1" dirty="0" smtClean="0"/>
              <a:t>…</a:t>
            </a:r>
            <a:r>
              <a:rPr lang="it-IT" b="1" dirty="0" smtClean="0"/>
              <a:t>] uomini e donne non possono giocare insieme</a:t>
            </a:r>
            <a:r>
              <a:rPr lang="it-IT" dirty="0" smtClean="0"/>
              <a:t>”</a:t>
            </a:r>
          </a:p>
          <a:p>
            <a:pPr lvl="3" algn="just"/>
            <a:r>
              <a:rPr lang="it-IT" b="1" dirty="0" smtClean="0"/>
              <a:t>“perché le donne, di calcio, non capiscono nulla”</a:t>
            </a:r>
          </a:p>
          <a:p>
            <a:pPr lvl="3" algn="just"/>
            <a:r>
              <a:rPr lang="it-IT" b="1" dirty="0" smtClean="0"/>
              <a:t>“Segni particolari: belle, tifose, molto social. E sempre in ‘trasferta’ da uno stadio all'altro. Parliamo delle </a:t>
            </a:r>
            <a:r>
              <a:rPr lang="it-IT" b="1" dirty="0" err="1" smtClean="0"/>
              <a:t>wags</a:t>
            </a:r>
            <a:r>
              <a:rPr lang="it-IT" b="1" dirty="0" smtClean="0"/>
              <a:t> di casa nostra, ovvero le mogli e fidanzate degli Azzurri”</a:t>
            </a:r>
          </a:p>
          <a:p>
            <a:pPr lvl="3" algn="just"/>
            <a:endParaRPr lang="it-IT" b="1" dirty="0" smtClean="0"/>
          </a:p>
          <a:p>
            <a:pPr lvl="2" algn="just"/>
            <a:endParaRPr lang="it-IT" b="1" dirty="0" smtClean="0"/>
          </a:p>
          <a:p>
            <a:pPr lvl="2" algn="just"/>
            <a:endParaRPr lang="it-IT" dirty="0"/>
          </a:p>
          <a:p>
            <a:pPr lvl="1" algn="just"/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082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-7855"/>
            <a:ext cx="10515600" cy="1325563"/>
          </a:xfrm>
        </p:spPr>
        <p:txBody>
          <a:bodyPr/>
          <a:lstStyle/>
          <a:p>
            <a:r>
              <a:rPr lang="it-IT" b="1" dirty="0" smtClean="0">
                <a:solidFill>
                  <a:srgbClr val="7030A0"/>
                </a:solidFill>
              </a:rPr>
              <a:t>Pionieri, pioniere e comunicazione</a:t>
            </a:r>
            <a:endParaRPr lang="it-IT" b="1" dirty="0">
              <a:solidFill>
                <a:srgbClr val="7030A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2505" y="1130973"/>
            <a:ext cx="11815012" cy="577515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it-IT" sz="3800" i="1" dirty="0" smtClean="0"/>
              <a:t>“Donne allenatrici del calcio maschile? Sono inadatte”.</a:t>
            </a:r>
            <a:r>
              <a:rPr lang="it-IT" sz="3800" dirty="0" smtClean="0"/>
              <a:t> Queste le frasi che </a:t>
            </a:r>
            <a:r>
              <a:rPr lang="it-IT" sz="3800" b="1" dirty="0" smtClean="0"/>
              <a:t>Ivan </a:t>
            </a:r>
            <a:r>
              <a:rPr lang="it-IT" sz="3800" b="1" dirty="0" err="1" smtClean="0"/>
              <a:t>Zazzaroni</a:t>
            </a:r>
            <a:r>
              <a:rPr lang="it-IT" sz="3800" dirty="0" smtClean="0"/>
              <a:t> ha pronunciato durante la trasmissione Rai “La Domenica Sportiva”. [</a:t>
            </a:r>
            <a:r>
              <a:rPr lang="is-IS" sz="3800" dirty="0" smtClean="0"/>
              <a:t>…</a:t>
            </a:r>
            <a:r>
              <a:rPr lang="it-IT" sz="3800" dirty="0" smtClean="0"/>
              <a:t>] Le frasi di </a:t>
            </a:r>
            <a:r>
              <a:rPr lang="it-IT" sz="3800" dirty="0" err="1" smtClean="0"/>
              <a:t>Zazzaroni</a:t>
            </a:r>
            <a:r>
              <a:rPr lang="it-IT" sz="3800" dirty="0" smtClean="0"/>
              <a:t> arrivano dopo la notizia, comunicata la scorsa settimana, che </a:t>
            </a:r>
            <a:r>
              <a:rPr lang="it-IT" sz="3800" b="1" dirty="0" smtClean="0"/>
              <a:t>Patrizia Panico</a:t>
            </a:r>
            <a:r>
              <a:rPr lang="it-IT" sz="3800" dirty="0" smtClean="0"/>
              <a:t>, ex calciatrice, siederà sulla panchina dell’Under 16 maschile in occasione della doppia amichevole contro i </a:t>
            </a:r>
            <a:r>
              <a:rPr lang="it-IT" sz="3800" dirty="0" err="1" smtClean="0"/>
              <a:t>parietà</a:t>
            </a:r>
            <a:r>
              <a:rPr lang="it-IT" sz="3800" dirty="0" smtClean="0"/>
              <a:t> della Germania.</a:t>
            </a:r>
          </a:p>
          <a:p>
            <a:pPr algn="just"/>
            <a:r>
              <a:rPr lang="it-IT" sz="3800" b="1" dirty="0" err="1" smtClean="0"/>
              <a:t>Zazzaroni</a:t>
            </a:r>
            <a:r>
              <a:rPr lang="it-IT" sz="3800" b="1" dirty="0" smtClean="0"/>
              <a:t> attacca Panico: «Il calcio femminile non ha niente a che fare con quello maschile» </a:t>
            </a:r>
            <a:endParaRPr lang="it-IT" sz="3800" dirty="0" smtClean="0"/>
          </a:p>
          <a:p>
            <a:pPr algn="just"/>
            <a:r>
              <a:rPr lang="it-IT" sz="3800" b="1" dirty="0" smtClean="0"/>
              <a:t>D: Torniamo all’Under 16, com’è il rapporto coi tuoi giocatori? E ti chiamano “mister” o “Patrizia”? </a:t>
            </a:r>
            <a:r>
              <a:rPr lang="it-IT" sz="3800" b="1" dirty="0" err="1" smtClean="0"/>
              <a:t>R</a:t>
            </a:r>
            <a:r>
              <a:rPr lang="it-IT" sz="3800" b="1" dirty="0" smtClean="0"/>
              <a:t>: </a:t>
            </a:r>
            <a:r>
              <a:rPr lang="it-IT" sz="3800" dirty="0" smtClean="0"/>
              <a:t>La maggior parte mi chiama mister. Da parte loro c’è sempre molta disponibilità, e rispetto. Io cerco di fare le cose con trasparenza e correttezza. Se ci riesci, mai nessuno potrà dirti nulla.</a:t>
            </a:r>
          </a:p>
          <a:p>
            <a:pPr algn="just"/>
            <a:r>
              <a:rPr lang="it-IT" sz="3800" dirty="0" smtClean="0"/>
              <a:t>Come Thelma e Louise. Come donne che scrivono la storia o che sono una storia da raccontare; donne che osano, che rischiano, che non si accontentano, che scappano, che restano. Come Thelma e Louise: una scatola che contiene argomenti, fatti, a volte soluzioni, ragioni, illusioni e delusioni. Ci sarà un po’ di tutto in questa scatola. Soprattutto le donne del calcio, non un’entità astratta, ma una realtà che da anni prova a sfondare la porta di un mondo pensato al maschile. Dove addirittura, ancora in questi anni duemila, se giochi a calcio sei un “maschiaccio”. </a:t>
            </a:r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843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8547" y="-68009"/>
            <a:ext cx="11726779" cy="1325563"/>
          </a:xfrm>
        </p:spPr>
        <p:txBody>
          <a:bodyPr/>
          <a:lstStyle/>
          <a:p>
            <a:r>
              <a:rPr lang="it-IT" b="1" dirty="0">
                <a:solidFill>
                  <a:srgbClr val="7030A0"/>
                </a:solidFill>
              </a:rPr>
              <a:t>Pionieri, pioniere e </a:t>
            </a:r>
            <a:r>
              <a:rPr lang="it-IT" b="1" dirty="0" smtClean="0">
                <a:solidFill>
                  <a:srgbClr val="7030A0"/>
                </a:solidFill>
              </a:rPr>
              <a:t>comunicazione</a:t>
            </a:r>
            <a:r>
              <a:rPr lang="it-IT" b="1" dirty="0">
                <a:solidFill>
                  <a:srgbClr val="7030A0"/>
                </a:solidFill>
              </a:rPr>
              <a:t>.</a:t>
            </a:r>
            <a:r>
              <a:rPr lang="it-IT" b="1" dirty="0" smtClean="0">
                <a:solidFill>
                  <a:srgbClr val="7030A0"/>
                </a:solidFill>
              </a:rPr>
              <a:t> </a:t>
            </a:r>
            <a:br>
              <a:rPr lang="it-IT" b="1" dirty="0" smtClean="0">
                <a:solidFill>
                  <a:srgbClr val="7030A0"/>
                </a:solidFill>
              </a:rPr>
            </a:br>
            <a:r>
              <a:rPr lang="it-IT" b="1" smtClean="0">
                <a:solidFill>
                  <a:srgbClr val="7030A0"/>
                </a:solidFill>
              </a:rPr>
              <a:t>Sulla </a:t>
            </a:r>
            <a:r>
              <a:rPr lang="it-IT" b="1" dirty="0" smtClean="0">
                <a:solidFill>
                  <a:srgbClr val="7030A0"/>
                </a:solidFill>
              </a:rPr>
              <a:t>via della parità* (ovvero fuori il </a:t>
            </a:r>
            <a:r>
              <a:rPr lang="it-IT" b="1" dirty="0" err="1" smtClean="0">
                <a:solidFill>
                  <a:srgbClr val="7030A0"/>
                </a:solidFill>
              </a:rPr>
              <a:t>sincronetto</a:t>
            </a:r>
            <a:r>
              <a:rPr lang="it-IT" b="1" dirty="0" smtClean="0">
                <a:solidFill>
                  <a:srgbClr val="7030A0"/>
                </a:solidFill>
              </a:rPr>
              <a:t>)</a:t>
            </a:r>
            <a:endParaRPr lang="it-IT" b="1" dirty="0">
              <a:solidFill>
                <a:srgbClr val="7030A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08547" y="1491915"/>
            <a:ext cx="11839074" cy="490888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it-IT" dirty="0" smtClean="0"/>
              <a:t>DONNE:FUORI DAL CAMPO DI CALCIO = UOMINI:FUORI DALL’ACQUA DELLA PISCINA DEL NUOTO SINCRONIZZATO</a:t>
            </a:r>
          </a:p>
          <a:p>
            <a:pPr marL="0" lvl="0" indent="0">
              <a:buNone/>
            </a:pPr>
            <a:endParaRPr lang="it-IT" dirty="0" smtClean="0"/>
          </a:p>
          <a:p>
            <a:r>
              <a:rPr lang="it-IT" b="1" dirty="0" smtClean="0"/>
              <a:t>Nuoto sincronizzato: da reietto a protagonista, </a:t>
            </a:r>
            <a:r>
              <a:rPr lang="it-IT" b="1" dirty="0" err="1" smtClean="0"/>
              <a:t>Minisini</a:t>
            </a:r>
            <a:r>
              <a:rPr lang="it-IT" b="1" dirty="0" smtClean="0"/>
              <a:t> danza nel futuro </a:t>
            </a:r>
          </a:p>
          <a:p>
            <a:pPr marL="0" indent="0" algn="just">
              <a:buNone/>
            </a:pPr>
            <a:r>
              <a:rPr lang="it-IT" dirty="0" smtClean="0"/>
              <a:t>Soltanto un anno fa quando la federazione internazionale di nuoto decise di ammetterlo nel programma dei mondiali, ci furono reazioni ferme, a partire da quella del ministro dello sport russo Vitali </a:t>
            </a:r>
            <a:r>
              <a:rPr lang="it-IT" dirty="0" err="1" smtClean="0"/>
              <a:t>Mutko</a:t>
            </a:r>
            <a:r>
              <a:rPr lang="it-IT" dirty="0" smtClean="0"/>
              <a:t> [</a:t>
            </a:r>
            <a:r>
              <a:rPr lang="is-IS" dirty="0" smtClean="0"/>
              <a:t>…</a:t>
            </a:r>
            <a:r>
              <a:rPr lang="it-IT" dirty="0" smtClean="0"/>
              <a:t>]: "E' una cosa stupida e</a:t>
            </a:r>
            <a:r>
              <a:rPr lang="it-IT" dirty="0"/>
              <a:t> </a:t>
            </a:r>
            <a:r>
              <a:rPr lang="it-IT" dirty="0" smtClean="0"/>
              <a:t>sbagliata. Non c'è mai stato nulla di simile nella storia delle discipline acquatiche. A mio parere, il nuoto sincronizzato è uno sport per sole donne")</a:t>
            </a:r>
            <a:endParaRPr lang="it-IT" b="1" dirty="0" smtClean="0"/>
          </a:p>
          <a:p>
            <a:pPr marL="0" lvl="0" indent="0">
              <a:buNone/>
            </a:pPr>
            <a:endParaRPr lang="it-IT" dirty="0"/>
          </a:p>
          <a:p>
            <a:pPr algn="just"/>
            <a:r>
              <a:rPr lang="it-IT" b="1" dirty="0" smtClean="0"/>
              <a:t>Ha </a:t>
            </a:r>
            <a:r>
              <a:rPr lang="it-IT" b="1" dirty="0"/>
              <a:t>mai avuto problemi per questo</a:t>
            </a:r>
            <a:r>
              <a:rPr lang="it-IT" b="1" dirty="0" smtClean="0"/>
              <a:t>?                                                                                                             </a:t>
            </a:r>
          </a:p>
          <a:p>
            <a:pPr marL="0" indent="0" algn="just">
              <a:buNone/>
            </a:pPr>
            <a:r>
              <a:rPr lang="it-IT" dirty="0" smtClean="0"/>
              <a:t>“In </a:t>
            </a:r>
            <a:r>
              <a:rPr lang="it-IT" dirty="0"/>
              <a:t>spiaggia mi è capitato di essere preso in giro. Qualche volta ce le siamo anche date. Mi dicevano che ero gay, mi provocavano chiedendomi se mi truccavo o mi mettevo il costumino coi </a:t>
            </a:r>
            <a:r>
              <a:rPr lang="it-IT" dirty="0" smtClean="0"/>
              <a:t>brillantini”, </a:t>
            </a:r>
            <a:r>
              <a:rPr lang="it-IT" dirty="0"/>
              <a:t>afferma </a:t>
            </a:r>
            <a:r>
              <a:rPr lang="it-IT" dirty="0" err="1"/>
              <a:t>Minisini</a:t>
            </a:r>
            <a:r>
              <a:rPr lang="it-IT" dirty="0" smtClean="0"/>
              <a:t>.</a:t>
            </a:r>
          </a:p>
          <a:p>
            <a:pPr marL="0" indent="0" algn="just">
              <a:buNone/>
            </a:pPr>
            <a:endParaRPr lang="it-IT" dirty="0"/>
          </a:p>
          <a:p>
            <a:pPr algn="just"/>
            <a:r>
              <a:rPr lang="it-IT" dirty="0" smtClean="0"/>
              <a:t>“Su </a:t>
            </a:r>
            <a:r>
              <a:rPr lang="it-IT" dirty="0"/>
              <a:t>un social hanno scritto che la mia partecipazione ai mondiali è il primo passo </a:t>
            </a:r>
            <a:r>
              <a:rPr lang="it-IT" dirty="0">
                <a:solidFill>
                  <a:srgbClr val="FD0513"/>
                </a:solidFill>
              </a:rPr>
              <a:t>per la legalizzazione dell'omicidio degli </a:t>
            </a:r>
            <a:r>
              <a:rPr lang="it-IT" dirty="0" smtClean="0">
                <a:solidFill>
                  <a:srgbClr val="FD0513"/>
                </a:solidFill>
              </a:rPr>
              <a:t>eterosessuali. </a:t>
            </a:r>
            <a:r>
              <a:rPr lang="it-IT" dirty="0"/>
              <a:t>Le parole dei prevenuti mi scivolano addosso</a:t>
            </a:r>
            <a:r>
              <a:rPr lang="it-IT" dirty="0" smtClean="0"/>
              <a:t>...”.</a:t>
            </a:r>
          </a:p>
          <a:p>
            <a:pPr algn="just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1149264" y="6400801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*IRONIA!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971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6411" y="365125"/>
            <a:ext cx="11827042" cy="1325563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rgbClr val="7030A0"/>
                </a:solidFill>
              </a:rPr>
              <a:t>Cortocircuiti di genere (anche linguistico)</a:t>
            </a:r>
            <a:endParaRPr lang="it-IT" b="1" dirty="0">
              <a:solidFill>
                <a:srgbClr val="7030A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6411" y="1690688"/>
            <a:ext cx="11650578" cy="4710112"/>
          </a:xfrm>
          <a:ln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>
                <a:effectLst/>
              </a:rPr>
              <a:t>“Inizio con i doverosi complimenti – ha dichiarato </a:t>
            </a:r>
            <a:r>
              <a:rPr lang="it-IT" dirty="0" err="1" smtClean="0">
                <a:effectLst/>
              </a:rPr>
              <a:t>Bottaro</a:t>
            </a:r>
            <a:r>
              <a:rPr lang="it-IT" dirty="0" smtClean="0">
                <a:effectLst/>
              </a:rPr>
              <a:t> – a chi ha vinto durante questa lunga ed intensa stagione, che si è conclusa ieri con il successo del Brescia nella finale di Coppa Italia. I miei complimenti vanno anche </a:t>
            </a:r>
            <a:r>
              <a:rPr lang="it-IT" b="1" dirty="0" smtClean="0">
                <a:solidFill>
                  <a:srgbClr val="FD0513"/>
                </a:solidFill>
                <a:effectLst/>
              </a:rPr>
              <a:t>ai neopromossi</a:t>
            </a:r>
            <a:r>
              <a:rPr lang="it-IT" dirty="0" smtClean="0">
                <a:effectLst/>
              </a:rPr>
              <a:t>, che dall’anno prossimo si confronteranno sul palcoscenico più ambito, quello della Serie A. Questi incontri si sono rivelati molto proficui anche per la Federazione; da questi scambi abbiamo ricevuto molto, da questa collaborazione abbiamo avuto subito riscontri positivi, a cominciare dai dati fisico-atletici – nettamente migliorati – delle ragazze che si sono presentate ai ritiri delle varie Nazionali. Siamo fiduciosi per il futuro, anche perché le nostre Nazionali giovanili stanno dando risultati più che confortanti: nella fase finale dell’europeo Under 17, abbiamo visto come la nostra Nazionale abbia ridotto il gap contro Germania e Spagna, che si sono poi giocate il successo finale nella manifestazione, mentre l’Under 16, che ha alle spalle un lavoro di soli pochi mesi, è riuscita a battere una corazzata come gli Stati Uniti”.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087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../../../../Pictures/Libreria%20di%20Foto.photoslibrary/Thumbnails/2017/08/22/20170822-151329/4dM5w20rQamNLOQlwRinOA/thumb_IMG_0484_102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" y="292608"/>
            <a:ext cx="10844784" cy="6163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118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-128651"/>
            <a:ext cx="10515600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7030A0"/>
                </a:solidFill>
              </a:rPr>
              <a:t>Germania: giornali e risultati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47472" y="1517904"/>
            <a:ext cx="11539728" cy="5157215"/>
          </a:xfrm>
        </p:spPr>
        <p:txBody>
          <a:bodyPr>
            <a:normAutofit fontScale="85000" lnSpcReduction="20000"/>
          </a:bodyPr>
          <a:lstStyle/>
          <a:p>
            <a:r>
              <a:rPr lang="it-IT" i="1" dirty="0" err="1" smtClean="0"/>
              <a:t>Bild</a:t>
            </a:r>
            <a:endParaRPr lang="it-IT" i="1" dirty="0" smtClean="0"/>
          </a:p>
          <a:p>
            <a:r>
              <a:rPr lang="it-IT" i="1" dirty="0" err="1" smtClean="0"/>
              <a:t>Frankfurter</a:t>
            </a:r>
            <a:r>
              <a:rPr lang="it-IT" i="1" dirty="0" smtClean="0"/>
              <a:t> </a:t>
            </a:r>
            <a:r>
              <a:rPr lang="it-IT" i="1" dirty="0" err="1" smtClean="0"/>
              <a:t>Allgemeine</a:t>
            </a:r>
            <a:r>
              <a:rPr lang="it-IT" i="1" dirty="0" smtClean="0"/>
              <a:t> Zeitung</a:t>
            </a:r>
          </a:p>
          <a:p>
            <a:r>
              <a:rPr lang="it-IT" i="1" dirty="0" err="1" smtClean="0"/>
              <a:t>Sueddeutsche</a:t>
            </a:r>
            <a:r>
              <a:rPr lang="it-IT" i="1" dirty="0" smtClean="0"/>
              <a:t> Zeitung</a:t>
            </a:r>
          </a:p>
          <a:p>
            <a:r>
              <a:rPr lang="it-IT" i="1" dirty="0" err="1" smtClean="0"/>
              <a:t>Tageszeitung</a:t>
            </a:r>
            <a:r>
              <a:rPr lang="it-IT" i="1" dirty="0" smtClean="0"/>
              <a:t> </a:t>
            </a:r>
          </a:p>
          <a:p>
            <a:r>
              <a:rPr lang="it-IT" i="1" dirty="0" err="1" smtClean="0"/>
              <a:t>Kicker</a:t>
            </a:r>
            <a:endParaRPr lang="it-IT" i="1" dirty="0" smtClean="0"/>
          </a:p>
          <a:p>
            <a:pPr algn="just"/>
            <a:r>
              <a:rPr lang="it-IT" i="1" dirty="0" err="1" smtClean="0"/>
              <a:t>Frauenfussball</a:t>
            </a:r>
            <a:r>
              <a:rPr lang="it-IT" i="1" dirty="0"/>
              <a:t>, </a:t>
            </a:r>
            <a:r>
              <a:rPr lang="it-IT" i="1" dirty="0" err="1"/>
              <a:t>das</a:t>
            </a:r>
            <a:r>
              <a:rPr lang="it-IT" i="1" dirty="0"/>
              <a:t> </a:t>
            </a:r>
            <a:r>
              <a:rPr lang="it-IT" i="1" dirty="0" err="1"/>
              <a:t>Magazin</a:t>
            </a:r>
            <a:r>
              <a:rPr lang="it-IT" i="1" dirty="0"/>
              <a:t> </a:t>
            </a:r>
            <a:r>
              <a:rPr lang="it-IT" i="1" dirty="0" err="1"/>
              <a:t>für</a:t>
            </a:r>
            <a:r>
              <a:rPr lang="it-IT" i="1" dirty="0"/>
              <a:t> </a:t>
            </a:r>
            <a:r>
              <a:rPr lang="it-IT" i="1" dirty="0" err="1"/>
              <a:t>den</a:t>
            </a:r>
            <a:r>
              <a:rPr lang="it-IT" i="1" dirty="0"/>
              <a:t> </a:t>
            </a:r>
            <a:r>
              <a:rPr lang="it-IT" i="1" dirty="0" err="1"/>
              <a:t>Mädchen</a:t>
            </a:r>
            <a:r>
              <a:rPr lang="it-IT" i="1" dirty="0"/>
              <a:t>- und </a:t>
            </a:r>
            <a:r>
              <a:rPr lang="it-IT" i="1" dirty="0" err="1"/>
              <a:t>Frauenfussball</a:t>
            </a:r>
            <a:r>
              <a:rPr lang="it-IT" i="1" dirty="0"/>
              <a:t> (</a:t>
            </a:r>
            <a:r>
              <a:rPr lang="it-IT" i="1" dirty="0" err="1" smtClean="0"/>
              <a:t>Fussball-magazin.de</a:t>
            </a:r>
            <a:r>
              <a:rPr lang="it-IT" i="1" dirty="0" smtClean="0"/>
              <a:t>)</a:t>
            </a:r>
          </a:p>
          <a:p>
            <a:pPr marL="0" indent="0" algn="just">
              <a:buNone/>
            </a:pPr>
            <a:endParaRPr lang="it-IT" i="1" dirty="0" smtClean="0"/>
          </a:p>
          <a:p>
            <a:pPr algn="just"/>
            <a:r>
              <a:rPr lang="it-IT" sz="3300" dirty="0" smtClean="0"/>
              <a:t>forte </a:t>
            </a:r>
            <a:r>
              <a:rPr lang="it-IT" sz="3300" dirty="0"/>
              <a:t>presenza della notizia cercata, </a:t>
            </a:r>
            <a:r>
              <a:rPr lang="it-IT" sz="3300" dirty="0" smtClean="0"/>
              <a:t>senza </a:t>
            </a:r>
            <a:r>
              <a:rPr lang="it-IT" sz="3300" dirty="0"/>
              <a:t>troppe connotazioni sessiste o di genere. </a:t>
            </a:r>
            <a:endParaRPr lang="it-IT" sz="3300" dirty="0" smtClean="0"/>
          </a:p>
          <a:p>
            <a:pPr algn="just"/>
            <a:r>
              <a:rPr lang="it-IT" sz="3300" dirty="0" smtClean="0"/>
              <a:t>in </a:t>
            </a:r>
            <a:r>
              <a:rPr lang="it-IT" sz="3300" dirty="0"/>
              <a:t>evidenza la maggior difficoltà, anche economica, del calcio femminile rispetto a quello maschile, </a:t>
            </a:r>
            <a:r>
              <a:rPr lang="it-IT" sz="3300" dirty="0" smtClean="0"/>
              <a:t>indicate </a:t>
            </a:r>
            <a:r>
              <a:rPr lang="it-IT" sz="3300" dirty="0"/>
              <a:t>vie </a:t>
            </a:r>
            <a:r>
              <a:rPr lang="it-IT" sz="3300" dirty="0" smtClean="0"/>
              <a:t>di miglioramento </a:t>
            </a:r>
          </a:p>
          <a:p>
            <a:pPr algn="just"/>
            <a:r>
              <a:rPr lang="it-IT" sz="3300" dirty="0" smtClean="0"/>
              <a:t>confronto </a:t>
            </a:r>
            <a:r>
              <a:rPr lang="it-IT" sz="3300" dirty="0"/>
              <a:t>fra i diversi </a:t>
            </a:r>
            <a:r>
              <a:rPr lang="it-IT" sz="3300" dirty="0" smtClean="0"/>
              <a:t>paesi (Paesi </a:t>
            </a:r>
            <a:r>
              <a:rPr lang="it-IT" sz="3300" dirty="0"/>
              <a:t>Bassi, Germania, Danimarca e Regno </a:t>
            </a:r>
            <a:r>
              <a:rPr lang="it-IT" sz="3300" dirty="0" smtClean="0"/>
              <a:t>Unito)</a:t>
            </a:r>
            <a:endParaRPr lang="it-IT" sz="33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514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7030A0"/>
                </a:solidFill>
              </a:rPr>
              <a:t>Trentino: giornali e risultati CPO provinciale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i="1" dirty="0" smtClean="0"/>
              <a:t>Trentino</a:t>
            </a:r>
          </a:p>
          <a:p>
            <a:r>
              <a:rPr lang="it-IT" i="1" dirty="0" smtClean="0"/>
              <a:t>Adige</a:t>
            </a:r>
          </a:p>
          <a:p>
            <a:r>
              <a:rPr lang="it-IT" i="1" dirty="0" smtClean="0"/>
              <a:t>Corriere del Trentino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 smtClean="0"/>
              <a:t>Differenziazione titoli e articoli</a:t>
            </a:r>
          </a:p>
          <a:p>
            <a:r>
              <a:rPr lang="it-IT" dirty="0" smtClean="0"/>
              <a:t>Immagini non legate allo sport ma ad altri fattori: il personale</a:t>
            </a:r>
          </a:p>
          <a:p>
            <a:r>
              <a:rPr lang="it-IT" dirty="0" smtClean="0"/>
              <a:t>Stereotipi e sessismo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6573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b="1" dirty="0" err="1">
                <a:solidFill>
                  <a:srgbClr val="7030A0"/>
                </a:solidFill>
              </a:rPr>
              <a:t>www.tuttopoli.com</a:t>
            </a:r>
            <a:r>
              <a:rPr lang="it-IT" b="1" dirty="0">
                <a:solidFill>
                  <a:srgbClr val="7030A0"/>
                </a:solidFill>
              </a:rPr>
              <a:t/>
            </a:r>
            <a:br>
              <a:rPr lang="it-IT" b="1" dirty="0">
                <a:solidFill>
                  <a:srgbClr val="7030A0"/>
                </a:solidFill>
              </a:rPr>
            </a:br>
            <a:r>
              <a:rPr lang="it-IT" b="1" dirty="0" err="1">
                <a:solidFill>
                  <a:srgbClr val="7030A0"/>
                </a:solidFill>
              </a:rPr>
              <a:t>www.grammaticaesessismo.com</a:t>
            </a:r>
            <a:endParaRPr lang="it-IT" b="1" dirty="0">
              <a:solidFill>
                <a:srgbClr val="7030A0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793" y="1825625"/>
            <a:ext cx="5102413" cy="4351338"/>
          </a:xfrm>
        </p:spPr>
      </p:pic>
    </p:spTree>
    <p:extLst>
      <p:ext uri="{BB962C8B-B14F-4D97-AF65-F5344CB8AC3E}">
        <p14:creationId xmlns:p14="http://schemas.microsoft.com/office/powerpoint/2010/main" val="67240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1060</Words>
  <Application>Microsoft Macintosh PowerPoint</Application>
  <PresentationFormat>Widescreen</PresentationFormat>
  <Paragraphs>62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di Office</vt:lpstr>
      <vt:lpstr>Che genere di sport? Sport e stereotipi di genere</vt:lpstr>
      <vt:lpstr>Presentazione di PowerPoint</vt:lpstr>
      <vt:lpstr>Presentazione di PowerPoint</vt:lpstr>
      <vt:lpstr>LA VALICABILITÀ DEGLI STEREOTIPI, MODERNE COLONNE D’ERCOLE? REALTÀ O FINZIONE? </vt:lpstr>
      <vt:lpstr>LA VALICABILITÀ DEGLI STEREOTIPI, MODERNE COLONNE D’ERCOLE. REALTÀ E FINZIONE</vt:lpstr>
      <vt:lpstr>Stereotipi e comunicazione</vt:lpstr>
      <vt:lpstr>Pionieri, pioniere e comunicazione</vt:lpstr>
      <vt:lpstr>Pionieri, pioniere e comunicazione.  Sulla via della parità* (ovvero fuori il sincronetto)</vt:lpstr>
      <vt:lpstr>Cortocircuiti di genere (anche linguistico)</vt:lpstr>
      <vt:lpstr>Presentazione di PowerPoint</vt:lpstr>
      <vt:lpstr>Germania: giornali e risultati</vt:lpstr>
      <vt:lpstr>Trentino: giornali e risultati CPO provinciale</vt:lpstr>
      <vt:lpstr>www.tuttopoli.com www.grammaticaesessismo.com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 genere di sport? La prospettiva delle scienze del linguaggio</dc:title>
  <dc:creator>Utente di Microsoft Office</dc:creator>
  <cp:lastModifiedBy>Utente di Microsoft Office</cp:lastModifiedBy>
  <cp:revision>86</cp:revision>
  <dcterms:created xsi:type="dcterms:W3CDTF">2017-05-16T16:43:13Z</dcterms:created>
  <dcterms:modified xsi:type="dcterms:W3CDTF">2017-10-28T08:27:29Z</dcterms:modified>
</cp:coreProperties>
</file>