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5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7049737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1675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52662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0688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085227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598984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233154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902888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78421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120761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49476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122305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90943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59146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584521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02363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964948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184962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16867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44788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672873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347306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318043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747797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702946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046305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74998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750877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0416561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088779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458268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0527519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87215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950739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5586403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5973209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9172473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6227414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656236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8668401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5188470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816967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7649077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3143389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0686087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7574002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6003525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3111163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89060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olo e testo verticale" type="vertTitleAndTx">
  <p:cSld name="VERTICAL_TITLE_AND_VERTICAL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jp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jp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1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/>
        </p:nvSpPr>
        <p:spPr>
          <a:xfrm>
            <a:off x="2132012" y="5708650"/>
            <a:ext cx="6400800" cy="1176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Calibri"/>
              <a:buNone/>
            </a:pPr>
            <a:r>
              <a:rPr lang="en-US" sz="28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   a cura di Graziella Priulla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i="0" u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13" descr="http://www.massimopolidoro.com/misteri-massimo-polidoro/2010/11/parlarelingu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08112" y="2235199"/>
            <a:ext cx="3924300" cy="3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 txBox="1"/>
          <p:nvPr/>
        </p:nvSpPr>
        <p:spPr>
          <a:xfrm>
            <a:off x="4500562" y="2565400"/>
            <a:ext cx="3960812" cy="2663825"/>
          </a:xfrm>
          <a:prstGeom prst="rect">
            <a:avLst/>
          </a:prstGeom>
          <a:solidFill>
            <a:srgbClr val="DCE6F2"/>
          </a:solidFill>
          <a:ln w="9525" cap="flat" cmpd="sng">
            <a:solidFill>
              <a:srgbClr val="1025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800"/>
              <a:buFont typeface="Calibri"/>
              <a:buNone/>
            </a:pPr>
            <a:r>
              <a:rPr lang="en-US" sz="4800" b="1" i="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L’apparente</a:t>
            </a:r>
            <a:r>
              <a:rPr lang="en-US" sz="4800" b="1" i="0" u="none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800" b="1" i="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neutralità dei linguaggi</a:t>
            </a:r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4061"/>
              </a:buClr>
              <a:buSzPts val="2800"/>
              <a:buFont typeface="Calibri"/>
              <a:buNone/>
            </a:pPr>
            <a:r>
              <a:rPr lang="en-US" sz="2800" b="0" i="0" u="none">
                <a:solidFill>
                  <a:srgbClr val="254061"/>
                </a:solidFill>
                <a:latin typeface="Calibri"/>
                <a:ea typeface="Calibri"/>
                <a:cs typeface="Calibri"/>
                <a:sym typeface="Calibri"/>
              </a:rPr>
              <a:t>Per combattere la violenza</a:t>
            </a:r>
            <a:br>
              <a:rPr lang="en-US" sz="2800" b="0" i="0" u="none">
                <a:solidFill>
                  <a:srgbClr val="25406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 b="0" i="0" u="none">
                <a:solidFill>
                  <a:srgbClr val="254061"/>
                </a:solidFill>
                <a:latin typeface="Calibri"/>
                <a:ea typeface="Calibri"/>
                <a:cs typeface="Calibri"/>
                <a:sym typeface="Calibri"/>
              </a:rPr>
              <a:t>lavoriamo sui meccanismi che la generano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solidFill>
            <a:srgbClr val="8EB4E3"/>
          </a:solidFill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Sessismo e dintorni</a:t>
            </a:r>
            <a:endParaRPr/>
          </a:p>
        </p:txBody>
      </p:sp>
      <p:sp>
        <p:nvSpPr>
          <p:cNvPr id="97" name="Google Shape;97;p14"/>
          <p:cNvSpPr txBox="1">
            <a:spLocks noGrp="1"/>
          </p:cNvSpPr>
          <p:nvPr>
            <p:ph type="body" idx="1"/>
          </p:nvPr>
        </p:nvSpPr>
        <p:spPr>
          <a:xfrm>
            <a:off x="457200" y="1998662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Non si tratta solo di non picchiare e non stuprare.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cultura che ha creato, alimenta e sostiene la violenza contro le donne è fatta anche di tutta una serie di doppi sensi, scherzi, commenti, luoghi comuni che affollano le conversazioni.</a:t>
            </a:r>
            <a:endParaRPr/>
          </a:p>
        </p:txBody>
      </p:sp>
      <p:sp>
        <p:nvSpPr>
          <p:cNvPr id="98" name="Google Shape;98;p14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>
            <a:spLocks noGrp="1"/>
          </p:cNvSpPr>
          <p:nvPr>
            <p:ph type="body" idx="1"/>
          </p:nvPr>
        </p:nvSpPr>
        <p:spPr>
          <a:xfrm>
            <a:off x="179387" y="115887"/>
            <a:ext cx="5832475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</a:t>
            </a:r>
            <a:r>
              <a:rPr lang="en-US" sz="28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parole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 le </a:t>
            </a:r>
            <a:r>
              <a:rPr lang="en-US" sz="28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immagini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sono le porte e le finestre della nostra percezione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nostra </a:t>
            </a:r>
            <a:r>
              <a:rPr lang="en-US" sz="28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esperienza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del mondo dipende dalle parole che ascoltiamo e da quelle che usiamo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Lavorare sui linguaggi significa lavorare sull’organizzazione della </a:t>
            </a:r>
            <a:r>
              <a:rPr lang="en-US" sz="28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coscienza</a:t>
            </a:r>
            <a:endParaRPr/>
          </a:p>
        </p:txBody>
      </p:sp>
      <p:sp>
        <p:nvSpPr>
          <p:cNvPr id="104" name="Google Shape;104;p15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/>
          </a:p>
        </p:txBody>
      </p:sp>
      <p:pic>
        <p:nvPicPr>
          <p:cNvPr id="105" name="Google Shape;105;p15" descr="Risultati immagini per parole tossich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43662" y="117475"/>
            <a:ext cx="2560637" cy="4103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5" descr="Immagine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8312" y="3933825"/>
            <a:ext cx="5580062" cy="26082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"/>
          <p:cNvSpPr txBox="1">
            <a:spLocks noGrp="1"/>
          </p:cNvSpPr>
          <p:nvPr>
            <p:ph type="body" idx="1"/>
          </p:nvPr>
        </p:nvSpPr>
        <p:spPr>
          <a:xfrm>
            <a:off x="539750" y="2533650"/>
            <a:ext cx="8229600" cy="4424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 loro natura gli </a:t>
            </a:r>
            <a:r>
              <a:rPr lang="en-US" sz="2800" b="1" i="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stereotipi</a:t>
            </a: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di genere hanno un doppio carattere: definiscono ciò che sono le persone, ma anche come dovrebbero essere; creando aspettative differenti per i comportamenti maschili e femminili, finiscono con l’avere una funzione normativa …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nel prefigurare un certo tipo di comportamento come più desiderabile per un genere anziché per un altro.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endParaRPr sz="10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ctr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F0000"/>
              </a:buClr>
              <a:buSzPts val="2800"/>
              <a:buNone/>
            </a:pPr>
            <a:r>
              <a:rPr lang="en-US" sz="2800" b="1" i="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Gli stereotipi ostacolano il cambiamento</a:t>
            </a:r>
            <a:endParaRPr/>
          </a:p>
        </p:txBody>
      </p:sp>
      <p:pic>
        <p:nvPicPr>
          <p:cNvPr id="112" name="Google Shape;112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08625" y="255587"/>
            <a:ext cx="2738437" cy="1979612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6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/>
          </a:p>
        </p:txBody>
      </p:sp>
      <p:pic>
        <p:nvPicPr>
          <p:cNvPr id="114" name="Google Shape;114;p16" descr="http://blog.ilmanifesto.it/anziparla/files/2013/04/free-to-be-okbis.gi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9387" y="284162"/>
            <a:ext cx="3995737" cy="183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Anche </a:t>
            </a:r>
            <a:r>
              <a:rPr lang="en-US" sz="3600" b="1" i="0" u="none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gli insulti </a:t>
            </a:r>
            <a:r>
              <a:rPr lang="en-US" sz="3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costruiscono l’immaginario</a:t>
            </a:r>
            <a:endParaRPr/>
          </a:p>
        </p:txBody>
      </p:sp>
      <p:sp>
        <p:nvSpPr>
          <p:cNvPr id="120" name="Google Shape;120;p17"/>
          <p:cNvSpPr txBox="1">
            <a:spLocks noGrp="1"/>
          </p:cNvSpPr>
          <p:nvPr>
            <p:ph type="body" idx="1"/>
          </p:nvPr>
        </p:nvSpPr>
        <p:spPr>
          <a:xfrm>
            <a:off x="395287" y="1844675"/>
            <a:ext cx="5195887" cy="4752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9387" marR="0" lvl="0" indent="-17938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invettive indirizzate ai</a:t>
            </a: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maschi si basano prevalentemente sulla stupidità, sull’inefficienza, sulla disonestà, sul crimine, sulla cattiveria, sulla vecchiaia, sullo sport. O sulle donne della sua famiglia. Quelle che riguardano la bruttezza sono pochissime. </a:t>
            </a:r>
            <a:endParaRPr/>
          </a:p>
          <a:p>
            <a:pPr marL="179387" marR="0" lvl="0" indent="-17938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Quelle che riguardano invece</a:t>
            </a: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donne si riferiscono praticamente tutte all’aspetto fisico e/o al</a:t>
            </a: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sesso. È un elenco che, nella sua ossessiva insistenza, fa impressione.</a:t>
            </a:r>
            <a:endParaRPr/>
          </a:p>
        </p:txBody>
      </p:sp>
      <p:sp>
        <p:nvSpPr>
          <p:cNvPr id="121" name="Google Shape;121;p17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/>
          </a:p>
        </p:txBody>
      </p:sp>
      <p:pic>
        <p:nvPicPr>
          <p:cNvPr id="122" name="Google Shape;122;p17" descr="Risultati immagini per cornuto"/>
          <p:cNvPicPr preferRelativeResize="0"/>
          <p:nvPr/>
        </p:nvPicPr>
        <p:blipFill rotWithShape="1">
          <a:blip r:embed="rId3">
            <a:alphaModFix/>
          </a:blip>
          <a:srcRect l="4576" b="25983"/>
          <a:stretch/>
        </p:blipFill>
        <p:spPr>
          <a:xfrm>
            <a:off x="5651500" y="4149725"/>
            <a:ext cx="3421062" cy="1989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7" descr="L'immagine puÃ² contenere: test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40425" y="1860550"/>
            <a:ext cx="3132137" cy="164465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8"/>
          <p:cNvSpPr txBox="1">
            <a:spLocks noGrp="1"/>
          </p:cNvSpPr>
          <p:nvPr>
            <p:ph type="title" idx="4294967295"/>
          </p:nvPr>
        </p:nvSpPr>
        <p:spPr>
          <a:xfrm>
            <a:off x="0" y="48577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Anche nel </a:t>
            </a:r>
            <a:r>
              <a:rPr lang="en-US" sz="3600" b="1" i="0" u="none" strike="noStrike" cap="none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web</a:t>
            </a:r>
            <a:endParaRPr/>
          </a:p>
        </p:txBody>
      </p:sp>
      <p:sp>
        <p:nvSpPr>
          <p:cNvPr id="129" name="Google Shape;129;p18"/>
          <p:cNvSpPr txBox="1">
            <a:spLocks noGrp="1"/>
          </p:cNvSpPr>
          <p:nvPr>
            <p:ph type="body" idx="4294967295"/>
          </p:nvPr>
        </p:nvSpPr>
        <p:spPr>
          <a:xfrm>
            <a:off x="611187" y="2533650"/>
            <a:ext cx="8229600" cy="420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digiti su Google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“giornalist</a:t>
            </a:r>
            <a:r>
              <a:rPr lang="en-US" sz="3200" b="1" i="1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3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”: 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appaiono i siti dell’Ordine e della Federazione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“giornalist</a:t>
            </a:r>
            <a:r>
              <a:rPr lang="en-US" sz="3200" b="1" i="1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en-US" sz="3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”: 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cercansi giornaliste sexy per pornotv; le giornaliste più sexy della tv</a:t>
            </a:r>
            <a:endParaRPr/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0" name="Google Shape;130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11862" y="476250"/>
            <a:ext cx="2752725" cy="166687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8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9"/>
          <p:cNvSpPr txBox="1">
            <a:spLocks noGrp="1"/>
          </p:cNvSpPr>
          <p:nvPr>
            <p:ph type="title"/>
          </p:nvPr>
        </p:nvSpPr>
        <p:spPr>
          <a:xfrm>
            <a:off x="0" y="333375"/>
            <a:ext cx="903446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Qual è la prima immagine che compare su Google?</a:t>
            </a:r>
            <a:br>
              <a:rPr lang="en-US" sz="3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3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200" b="1" i="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Infermiere                                    Infermiera</a:t>
            </a:r>
            <a:endParaRPr/>
          </a:p>
        </p:txBody>
      </p:sp>
      <p:sp>
        <p:nvSpPr>
          <p:cNvPr id="137" name="Google Shape;137;p19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/>
          </a:p>
        </p:txBody>
      </p:sp>
      <p:pic>
        <p:nvPicPr>
          <p:cNvPr id="138" name="Google Shape;138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1187" y="2276475"/>
            <a:ext cx="3556000" cy="3852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16462" y="2043112"/>
            <a:ext cx="4318000" cy="431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0"/>
          <p:cNvSpPr txBox="1">
            <a:spLocks noGrp="1"/>
          </p:cNvSpPr>
          <p:nvPr>
            <p:ph type="title"/>
          </p:nvPr>
        </p:nvSpPr>
        <p:spPr>
          <a:xfrm>
            <a:off x="663575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Natale</a:t>
            </a:r>
            <a:endParaRPr/>
          </a:p>
        </p:txBody>
      </p:sp>
      <p:sp>
        <p:nvSpPr>
          <p:cNvPr id="145" name="Google Shape;145;p20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/>
          </a:p>
        </p:txBody>
      </p:sp>
      <p:pic>
        <p:nvPicPr>
          <p:cNvPr id="146" name="Google Shape;146;p20" descr="L'immagine puÃ² contenere: 2 persone, persone che sorridono, persone in piedi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387" y="207962"/>
            <a:ext cx="6408737" cy="65357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1"/>
          <p:cNvSpPr txBox="1">
            <a:spLocks noGrp="1"/>
          </p:cNvSpPr>
          <p:nvPr>
            <p:ph type="title" idx="4294967295"/>
          </p:nvPr>
        </p:nvSpPr>
        <p:spPr>
          <a:xfrm>
            <a:off x="-1116012" y="549275"/>
            <a:ext cx="8229600" cy="99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2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Maschi vestiti, donne svestite:</a:t>
            </a:r>
            <a:br>
              <a:rPr lang="en-US" sz="2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perché pare normale </a:t>
            </a:r>
            <a:br>
              <a:rPr lang="en-US" sz="2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anche a molte donne?</a:t>
            </a:r>
            <a:endParaRPr/>
          </a:p>
        </p:txBody>
      </p:sp>
      <p:pic>
        <p:nvPicPr>
          <p:cNvPr id="152" name="Google Shape;152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0425" y="333375"/>
            <a:ext cx="2857500" cy="139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67137" y="3127375"/>
            <a:ext cx="2389187" cy="2389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27762" y="4508500"/>
            <a:ext cx="2713037" cy="20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6562" y="1990725"/>
            <a:ext cx="3095625" cy="2573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72225" y="2349500"/>
            <a:ext cx="2466975" cy="185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1" descr="http://www.girlpower.it/pictures/20100301/corpo_delle_donne_3.jpe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84212" y="4849812"/>
            <a:ext cx="2600325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1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2" descr="https://fbcdn-sphotos-c-a.akamaihd.net/hphotos-ak-prn1/27125_493045317445642_1202541391_n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6012" y="1844675"/>
            <a:ext cx="7054850" cy="4695825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Titoli di </a:t>
            </a:r>
            <a:r>
              <a:rPr lang="en-US" sz="4000" b="1" i="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giornale</a:t>
            </a:r>
            <a:r>
              <a:rPr lang="en-US" sz="4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su donne importanti</a:t>
            </a:r>
            <a:endParaRPr/>
          </a:p>
        </p:txBody>
      </p:sp>
      <p:sp>
        <p:nvSpPr>
          <p:cNvPr id="165" name="Google Shape;165;p22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Donne = bellezza, </a:t>
            </a:r>
            <a:br>
              <a:rPr lang="en-US" sz="4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anche nello </a:t>
            </a:r>
            <a:r>
              <a:rPr lang="en-US" sz="4000" b="1" i="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sport</a:t>
            </a:r>
            <a:endParaRPr/>
          </a:p>
        </p:txBody>
      </p:sp>
      <p:sp>
        <p:nvSpPr>
          <p:cNvPr id="171" name="Google Shape;171;p23"/>
          <p:cNvSpPr txBox="1">
            <a:spLocks noGrp="1"/>
          </p:cNvSpPr>
          <p:nvPr>
            <p:ph type="body" idx="1"/>
          </p:nvPr>
        </p:nvSpPr>
        <p:spPr>
          <a:xfrm>
            <a:off x="457200" y="1711325"/>
            <a:ext cx="8229600" cy="5146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Ecco una serie di titoli ad effetto letti nei giorni delle Olimpiadi di Sochi sui giornali </a:t>
            </a:r>
            <a:r>
              <a:rPr lang="en-US" sz="3600" b="1" i="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italiani</a:t>
            </a: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/>
          </a:p>
          <a:p>
            <a:pPr marL="0" marR="0" lvl="0" indent="-1524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✓"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lang="en-US" sz="24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Anna Fenninger</a:t>
            </a: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 </a:t>
            </a:r>
            <a:r>
              <a:rPr lang="en-US" sz="24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oro e bellezza sul podio</a:t>
            </a: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“. </a:t>
            </a:r>
            <a:endParaRPr/>
          </a:p>
          <a:p>
            <a:pPr marL="0" marR="0" lvl="0" indent="-1524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✓"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lang="en-US" sz="24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Julia Mancuso, la bella americana</a:t>
            </a: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arriva terza nella supercombinata”.</a:t>
            </a:r>
            <a:endParaRPr/>
          </a:p>
          <a:p>
            <a:pPr marL="0" marR="0" lvl="0" indent="-1524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✓"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“Gli occhi di ghiaccio della </a:t>
            </a:r>
            <a:r>
              <a:rPr lang="en-US" sz="24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sexy atleta estone</a:t>
            </a: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del biathlon”.</a:t>
            </a:r>
            <a:endParaRPr/>
          </a:p>
          <a:p>
            <a:pPr marL="0" marR="0" lvl="0" indent="-1524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✓"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lang="en-US" sz="24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Komissarova</a:t>
            </a: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cade: la 23enne russa, </a:t>
            </a:r>
            <a:r>
              <a:rPr lang="en-US" sz="24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una delle atlete più belle delle olimpiadi</a:t>
            </a: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…”</a:t>
            </a:r>
            <a:endParaRPr/>
          </a:p>
          <a:p>
            <a:pPr marL="0" marR="0" lvl="0" indent="-1524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✓"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lang="en-US" sz="24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Kaetlyn Osmond, la bella del pattinaggio</a:t>
            </a: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Nella </a:t>
            </a:r>
            <a:r>
              <a:rPr lang="en-US" sz="24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stampa </a:t>
            </a:r>
            <a:r>
              <a:rPr lang="en-US" sz="3200" b="1" i="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estera</a:t>
            </a: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le stesse notizie non riportavano alcun riferimento alle caratteristiche estetiche delle atlete.</a:t>
            </a:r>
            <a:endParaRPr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23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4" descr="Risultati immagini per linguaggio sessist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6012" y="260350"/>
            <a:ext cx="6781800" cy="625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5"/>
          <p:cNvSpPr txBox="1">
            <a:spLocks noGrp="1"/>
          </p:cNvSpPr>
          <p:nvPr>
            <p:ph type="body" idx="1"/>
          </p:nvPr>
        </p:nvSpPr>
        <p:spPr>
          <a:xfrm>
            <a:off x="395287" y="3500437"/>
            <a:ext cx="8229600" cy="2520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Rapporto Censis, 2011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53% delle donne presenti in </a:t>
            </a:r>
            <a:r>
              <a:rPr lang="en-US" sz="2800" b="1" i="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TV</a:t>
            </a:r>
            <a:endParaRPr/>
          </a:p>
          <a:p>
            <a:pPr marL="342900" marR="0" lvl="0" indent="-34290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CC0000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non proferisce parola</a:t>
            </a:r>
            <a:endParaRPr/>
          </a:p>
        </p:txBody>
      </p:sp>
      <p:pic>
        <p:nvPicPr>
          <p:cNvPr id="183" name="Google Shape;183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92925" y="277812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50" y="188912"/>
            <a:ext cx="1885950" cy="2514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185" name="Google Shape;185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11412" y="188912"/>
            <a:ext cx="4392612" cy="245903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186" name="Google Shape;186;p25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26" descr="dolce-e-gabban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8500" y="1628775"/>
            <a:ext cx="7834312" cy="511175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192" name="Google Shape;192;p26"/>
          <p:cNvSpPr txBox="1">
            <a:spLocks noGrp="1"/>
          </p:cNvSpPr>
          <p:nvPr>
            <p:ph type="title"/>
          </p:nvPr>
        </p:nvSpPr>
        <p:spPr>
          <a:xfrm>
            <a:off x="457200" y="1889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</a:t>
            </a:r>
            <a:r>
              <a:rPr lang="en-US" sz="3600" b="1" i="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pubblicità</a:t>
            </a:r>
            <a:r>
              <a:rPr lang="en-US" sz="2800" b="1" i="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sessista è un  indizio, uno specchio e un amplificatore dell’andazzo nazionale</a:t>
            </a:r>
            <a:endParaRPr/>
          </a:p>
        </p:txBody>
      </p:sp>
      <p:sp>
        <p:nvSpPr>
          <p:cNvPr id="193" name="Google Shape;193;p26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7"/>
          <p:cNvSpPr txBox="1"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Sexymarketing: fantasia zero</a:t>
            </a:r>
            <a:endParaRPr/>
          </a:p>
        </p:txBody>
      </p:sp>
      <p:sp>
        <p:nvSpPr>
          <p:cNvPr id="199" name="Google Shape;199;p27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/>
          </a:p>
        </p:txBody>
      </p:sp>
      <p:pic>
        <p:nvPicPr>
          <p:cNvPr id="200" name="Google Shape;200;p27" descr="Immagine-5-620x463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2987" y="1196975"/>
            <a:ext cx="7327900" cy="5472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28"/>
          <p:cNvPicPr preferRelativeResize="0"/>
          <p:nvPr/>
        </p:nvPicPr>
        <p:blipFill rotWithShape="1">
          <a:blip r:embed="rId3">
            <a:alphaModFix/>
          </a:blip>
          <a:srcRect l="25415" t="3610" r="17778" b="9287"/>
          <a:stretch/>
        </p:blipFill>
        <p:spPr>
          <a:xfrm>
            <a:off x="568325" y="1989137"/>
            <a:ext cx="3563937" cy="4097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8" descr="https://encrypted-tbn3.gstatic.com/images?q=tbn:ANd9GcRmBqpEnC3fuqmkUCKR4GK-WwYoi3r9FwcrKJC1xYhSfM6lVkHu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0" y="404812"/>
            <a:ext cx="3836987" cy="2519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8"/>
          <p:cNvPicPr preferRelativeResize="0"/>
          <p:nvPr/>
        </p:nvPicPr>
        <p:blipFill rotWithShape="1">
          <a:blip r:embed="rId5">
            <a:alphaModFix/>
          </a:blip>
          <a:srcRect b="11011"/>
          <a:stretch/>
        </p:blipFill>
        <p:spPr>
          <a:xfrm>
            <a:off x="4716462" y="3644900"/>
            <a:ext cx="3933825" cy="2722562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volto</a:t>
            </a:r>
            <a:br>
              <a:rPr lang="en-US" sz="4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è superfluo</a:t>
            </a:r>
            <a:endParaRPr/>
          </a:p>
        </p:txBody>
      </p:sp>
      <p:sp>
        <p:nvSpPr>
          <p:cNvPr id="209" name="Google Shape;209;p28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Corpi senza volto</a:t>
            </a:r>
            <a:endParaRPr/>
          </a:p>
        </p:txBody>
      </p:sp>
      <p:pic>
        <p:nvPicPr>
          <p:cNvPr id="215" name="Google Shape;215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2837" y="1760537"/>
            <a:ext cx="6772275" cy="447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30" descr="pubblicita+sessist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0112" y="692150"/>
            <a:ext cx="7043737" cy="5287962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221" name="Google Shape;221;p30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Pubblicità francese</a:t>
            </a:r>
            <a:endParaRPr/>
          </a:p>
        </p:txBody>
      </p:sp>
      <p:sp>
        <p:nvSpPr>
          <p:cNvPr id="227" name="Google Shape;227;p31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/>
          </a:p>
        </p:txBody>
      </p:sp>
      <p:pic>
        <p:nvPicPr>
          <p:cNvPr id="228" name="Google Shape;228;p31" descr="uomo che stira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4375" y="1714500"/>
            <a:ext cx="7999412" cy="45005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strada delle discriminazioni</a:t>
            </a:r>
            <a:br>
              <a:rPr lang="en-US" sz="32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2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è lastricata di buone opinioni</a:t>
            </a:r>
            <a:endParaRPr/>
          </a:p>
        </p:txBody>
      </p:sp>
      <p:sp>
        <p:nvSpPr>
          <p:cNvPr id="234" name="Google Shape;234;p32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/>
          </a:p>
        </p:txBody>
      </p:sp>
      <p:pic>
        <p:nvPicPr>
          <p:cNvPr id="235" name="Google Shape;235;p32" descr="Risultati immagini per maschi e femm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550" y="2276475"/>
            <a:ext cx="8999537" cy="35004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539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“competenze” </a:t>
            </a:r>
            <a:br>
              <a:rPr lang="en-US" sz="40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000" b="1" i="0" u="none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degli uomini</a:t>
            </a:r>
            <a:endParaRPr/>
          </a:p>
        </p:txBody>
      </p:sp>
      <p:pic>
        <p:nvPicPr>
          <p:cNvPr id="241" name="Google Shape;241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2019300"/>
            <a:ext cx="4184650" cy="2776537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242" name="Google Shape;242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97237" y="3786187"/>
            <a:ext cx="3798887" cy="2878137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243" name="Google Shape;243;p33" descr="angelisimone0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97600" y="144462"/>
            <a:ext cx="2836862" cy="4246562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4"/>
          <p:cNvSpPr txBox="1">
            <a:spLocks noGrp="1"/>
          </p:cNvSpPr>
          <p:nvPr>
            <p:ph type="title"/>
          </p:nvPr>
        </p:nvSpPr>
        <p:spPr>
          <a:xfrm>
            <a:off x="457200" y="217487"/>
            <a:ext cx="8229600" cy="140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“competenze” </a:t>
            </a:r>
            <a:br>
              <a:rPr lang="en-US" sz="40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000" b="1" i="0" u="none">
                <a:solidFill>
                  <a:srgbClr val="FF00FF"/>
                </a:solidFill>
                <a:latin typeface="Calibri"/>
                <a:ea typeface="Calibri"/>
                <a:cs typeface="Calibri"/>
                <a:sym typeface="Calibri"/>
              </a:rPr>
              <a:t>delle donne</a:t>
            </a:r>
            <a:endParaRPr/>
          </a:p>
        </p:txBody>
      </p:sp>
      <p:pic>
        <p:nvPicPr>
          <p:cNvPr id="249" name="Google Shape;249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24525" y="217487"/>
            <a:ext cx="2962275" cy="4414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03650" y="3538537"/>
            <a:ext cx="4687887" cy="3125787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251" name="Google Shape;251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7200" y="1998662"/>
            <a:ext cx="3470275" cy="434975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5"/>
          <p:cNvSpPr txBox="1">
            <a:spLocks noGrp="1"/>
          </p:cNvSpPr>
          <p:nvPr>
            <p:ph type="title"/>
          </p:nvPr>
        </p:nvSpPr>
        <p:spPr>
          <a:xfrm>
            <a:off x="685800" y="333375"/>
            <a:ext cx="74676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L’immagine della famiglia negli albi illustrati</a:t>
            </a:r>
            <a:endParaRPr/>
          </a:p>
        </p:txBody>
      </p:sp>
      <p:pic>
        <p:nvPicPr>
          <p:cNvPr id="257" name="Google Shape;257;p3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116012" y="1722437"/>
            <a:ext cx="6804025" cy="494665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35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23</a:t>
            </a:fld>
            <a:endParaRPr/>
          </a:p>
        </p:txBody>
      </p:sp>
      <p:sp>
        <p:nvSpPr>
          <p:cNvPr id="259" name="Google Shape;259;p35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23</a:t>
            </a:fld>
            <a:endParaRPr/>
          </a:p>
        </p:txBody>
      </p:sp>
      <p:sp>
        <p:nvSpPr>
          <p:cNvPr id="260" name="Google Shape;260;p35"/>
          <p:cNvSpPr txBox="1"/>
          <p:nvPr/>
        </p:nvSpPr>
        <p:spPr>
          <a:xfrm>
            <a:off x="1676400" y="1395412"/>
            <a:ext cx="57023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ic Sans MS"/>
              <a:buNone/>
            </a:pPr>
            <a:r>
              <a:rPr lang="en-US" sz="1400" b="0" i="0" u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(progetto “Quante donne puoi diventare?”  Comune di Torino 2004)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alibri"/>
              <a:buNone/>
            </a:pPr>
            <a:r>
              <a:rPr lang="en-US" sz="4000" b="1" i="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Segnaletica</a:t>
            </a:r>
            <a:endParaRPr/>
          </a:p>
        </p:txBody>
      </p:sp>
      <p:sp>
        <p:nvSpPr>
          <p:cNvPr id="266" name="Google Shape;266;p36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24</a:t>
            </a:fld>
            <a:endParaRPr/>
          </a:p>
        </p:txBody>
      </p:sp>
      <p:pic>
        <p:nvPicPr>
          <p:cNvPr id="267" name="Google Shape;267;p36"/>
          <p:cNvPicPr preferRelativeResize="0"/>
          <p:nvPr/>
        </p:nvPicPr>
        <p:blipFill rotWithShape="1">
          <a:blip r:embed="rId3">
            <a:alphaModFix/>
          </a:blip>
          <a:srcRect t="9954" r="1445"/>
          <a:stretch/>
        </p:blipFill>
        <p:spPr>
          <a:xfrm>
            <a:off x="1042987" y="1665287"/>
            <a:ext cx="7132637" cy="488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7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25</a:t>
            </a:fld>
            <a:endParaRPr/>
          </a:p>
        </p:txBody>
      </p:sp>
      <p:pic>
        <p:nvPicPr>
          <p:cNvPr id="273" name="Google Shape;273;p37" descr="Risultati immagini per giocattoli"/>
          <p:cNvPicPr preferRelativeResize="0"/>
          <p:nvPr/>
        </p:nvPicPr>
        <p:blipFill rotWithShape="1">
          <a:blip r:embed="rId3">
            <a:alphaModFix/>
          </a:blip>
          <a:srcRect l="9620" t="1934" r="598" b="-1933"/>
          <a:stretch/>
        </p:blipFill>
        <p:spPr>
          <a:xfrm>
            <a:off x="20637" y="268287"/>
            <a:ext cx="4913312" cy="3078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37" descr="Risultati immagini per giocattoli per bambin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35600" y="188912"/>
            <a:ext cx="3529012" cy="298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7" descr="Immagine correlat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05462" y="3654425"/>
            <a:ext cx="2951162" cy="295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37" descr="Risultati immagini per giocattoli per bambini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4325" y="3873500"/>
            <a:ext cx="4191000" cy="251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giocattoli in Danimarca</a:t>
            </a:r>
            <a:endParaRPr/>
          </a:p>
        </p:txBody>
      </p:sp>
      <p:sp>
        <p:nvSpPr>
          <p:cNvPr id="282" name="Google Shape;282;p38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26</a:t>
            </a:fld>
            <a:endParaRPr/>
          </a:p>
        </p:txBody>
      </p:sp>
      <p:pic>
        <p:nvPicPr>
          <p:cNvPr id="283" name="Google Shape;283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850" y="1628775"/>
            <a:ext cx="8447087" cy="4751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 da piccole … o così</a:t>
            </a:r>
            <a:endParaRPr/>
          </a:p>
        </p:txBody>
      </p:sp>
      <p:pic>
        <p:nvPicPr>
          <p:cNvPr id="289" name="Google Shape;289;p39" descr="Risultati immagini per stereotipi in pubblicità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2275" y="1700212"/>
            <a:ext cx="6013450" cy="496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 o così</a:t>
            </a:r>
            <a:endParaRPr/>
          </a:p>
        </p:txBody>
      </p:sp>
      <p:pic>
        <p:nvPicPr>
          <p:cNvPr id="295" name="Google Shape;295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387" y="2492375"/>
            <a:ext cx="4824412" cy="3633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40" descr="http://www.aciclico.com/wp-content/uploads/2012/06/savanna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11762" y="2133600"/>
            <a:ext cx="3824287" cy="3563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Risposte di bambini di 50 anni fa?</a:t>
            </a:r>
            <a:br>
              <a:rPr lang="en-US" sz="3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No, scuola elementare di </a:t>
            </a:r>
            <a:r>
              <a:rPr lang="en-US" sz="3200" b="1" i="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oggi</a:t>
            </a:r>
            <a:endParaRPr/>
          </a:p>
        </p:txBody>
      </p:sp>
      <p:sp>
        <p:nvSpPr>
          <p:cNvPr id="302" name="Google Shape;302;p41"/>
          <p:cNvSpPr txBox="1">
            <a:spLocks noGrp="1"/>
          </p:cNvSpPr>
          <p:nvPr>
            <p:ph type="body" idx="1"/>
          </p:nvPr>
        </p:nvSpPr>
        <p:spPr>
          <a:xfrm>
            <a:off x="323850" y="2071687"/>
            <a:ext cx="84963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 cosa vorresti fare da grande? I maschi rispondono: «il calciatore, il poliziotto», le femmine: «la maestra, la ballerina, la show girl».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C'è qualcosa che i maschi non possono fare? «No, i maschi possono fare tutto ... le femmine invece ...».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Chi si occuperà dei figli nella tua famiglia? Le femmine: «io», «mio marito quando io devo andare a fare la spesa», «le mamme devono badare ai figli perché i papà devono andare a lavorare per guadagnare». I maschi: «la mia sposa», «le femmine devono stare a casa per fare il mangiare, le pulizie ...».</a:t>
            </a:r>
            <a:endParaRPr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41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29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2"/>
          <p:cNvSpPr txBox="1">
            <a:spLocks noGrp="1"/>
          </p:cNvSpPr>
          <p:nvPr>
            <p:ph type="body" idx="1"/>
          </p:nvPr>
        </p:nvSpPr>
        <p:spPr>
          <a:xfrm>
            <a:off x="539750" y="836612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Io aiuto mia moglie / Mio marito mi aiuta in casa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quella casa è lei che porta i pantaloni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Oggi esco con le amiche e lascio mio marito a fare da baby sitter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Lavora come un uomo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Oggi mia moglie è fuori, io faccio la casalinga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Notate qualcosa che non va, in queste frasi, pronunciate spesso e senza troppo pensare, nel corrente anno 2016?</a:t>
            </a:r>
            <a:endParaRPr/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42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30</a:t>
            </a:fld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Orecchie di genere</a:t>
            </a:r>
            <a:endParaRPr/>
          </a:p>
        </p:txBody>
      </p:sp>
      <p:sp>
        <p:nvSpPr>
          <p:cNvPr id="315" name="Google Shape;315;p43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31</a:t>
            </a:fld>
            <a:endParaRPr/>
          </a:p>
        </p:txBody>
      </p:sp>
      <p:pic>
        <p:nvPicPr>
          <p:cNvPr id="316" name="Google Shape;316;p43" descr="47688921_110092310029120_4858297869423083520_o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4375" y="1643062"/>
            <a:ext cx="7488237" cy="4872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4"/>
          <p:cNvSpPr txBox="1">
            <a:spLocks noGrp="1"/>
          </p:cNvSpPr>
          <p:nvPr>
            <p:ph type="title"/>
          </p:nvPr>
        </p:nvSpPr>
        <p:spPr>
          <a:xfrm>
            <a:off x="735012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Patatine  </a:t>
            </a:r>
            <a:r>
              <a:rPr lang="en-US" sz="4000" b="1" i="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segregate</a:t>
            </a:r>
            <a:endParaRPr/>
          </a:p>
        </p:txBody>
      </p:sp>
      <p:sp>
        <p:nvSpPr>
          <p:cNvPr id="322" name="Google Shape;322;p44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32</a:t>
            </a:fld>
            <a:endParaRPr/>
          </a:p>
        </p:txBody>
      </p:sp>
      <p:pic>
        <p:nvPicPr>
          <p:cNvPr id="323" name="Google Shape;323;p44" descr="12391301_10154524795359546_4732648174159716578_n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950" y="981075"/>
            <a:ext cx="4319587" cy="575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5"/>
          <p:cNvSpPr txBox="1">
            <a:spLocks noGrp="1"/>
          </p:cNvSpPr>
          <p:nvPr>
            <p:ph type="title"/>
          </p:nvPr>
        </p:nvSpPr>
        <p:spPr>
          <a:xfrm>
            <a:off x="457200" y="-2698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Bibbia </a:t>
            </a:r>
            <a:r>
              <a:rPr lang="en-US" sz="4400" b="1" i="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segregata</a:t>
            </a:r>
            <a:r>
              <a:rPr lang="en-US" sz="4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329" name="Google Shape;329;p45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33</a:t>
            </a:fld>
            <a:endParaRPr/>
          </a:p>
        </p:txBody>
      </p:sp>
      <p:pic>
        <p:nvPicPr>
          <p:cNvPr id="330" name="Google Shape;330;p45" descr="ragazz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25" y="1268412"/>
            <a:ext cx="4443412" cy="5472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45" descr="ragazzi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16462" y="1254125"/>
            <a:ext cx="4319587" cy="548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Lei (ovviamente?) è sempre al posto del passeggero</a:t>
            </a:r>
            <a:endParaRPr/>
          </a:p>
        </p:txBody>
      </p:sp>
      <p:sp>
        <p:nvSpPr>
          <p:cNvPr id="337" name="Google Shape;337;p46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34</a:t>
            </a:fld>
            <a:endParaRPr/>
          </a:p>
        </p:txBody>
      </p:sp>
      <p:pic>
        <p:nvPicPr>
          <p:cNvPr id="338" name="Google Shape;338;p46" descr="pegpere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87450" y="1892300"/>
            <a:ext cx="6773862" cy="446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4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Diminutivi</a:t>
            </a:r>
            <a:endParaRPr/>
          </a:p>
        </p:txBody>
      </p:sp>
      <p:sp>
        <p:nvSpPr>
          <p:cNvPr id="344" name="Google Shape;344;p47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35</a:t>
            </a:fld>
            <a:endParaRPr/>
          </a:p>
        </p:txBody>
      </p:sp>
      <p:pic>
        <p:nvPicPr>
          <p:cNvPr id="345" name="Google Shape;345;p47" descr="genere1.png"/>
          <p:cNvPicPr preferRelativeResize="0"/>
          <p:nvPr/>
        </p:nvPicPr>
        <p:blipFill rotWithShape="1">
          <a:blip r:embed="rId3">
            <a:alphaModFix/>
          </a:blip>
          <a:srcRect t="12168" r="648"/>
          <a:stretch/>
        </p:blipFill>
        <p:spPr>
          <a:xfrm>
            <a:off x="971550" y="1773237"/>
            <a:ext cx="7213600" cy="478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8"/>
          <p:cNvSpPr txBox="1">
            <a:spLocks noGrp="1"/>
          </p:cNvSpPr>
          <p:nvPr>
            <p:ph type="title"/>
          </p:nvPr>
        </p:nvSpPr>
        <p:spPr>
          <a:xfrm>
            <a:off x="663575" y="5572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uomo con una </a:t>
            </a:r>
            <a:br>
              <a:rPr lang="en-US" sz="3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bambina in braccio</a:t>
            </a:r>
            <a:br>
              <a:rPr lang="en-US" sz="3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/>
          </a:p>
        </p:txBody>
      </p:sp>
      <p:sp>
        <p:nvSpPr>
          <p:cNvPr id="351" name="Google Shape;351;p48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36</a:t>
            </a:fld>
            <a:endParaRPr/>
          </a:p>
        </p:txBody>
      </p:sp>
      <p:pic>
        <p:nvPicPr>
          <p:cNvPr id="352" name="Google Shape;352;p48" descr="Risultati immagini per mamm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825" y="333375"/>
            <a:ext cx="4716462" cy="5986462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9"/>
          <p:cNvSpPr txBox="1">
            <a:spLocks noGrp="1"/>
          </p:cNvSpPr>
          <p:nvPr>
            <p:ph type="title"/>
          </p:nvPr>
        </p:nvSpPr>
        <p:spPr>
          <a:xfrm>
            <a:off x="457200" y="11588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burocrazia: donne non previste</a:t>
            </a:r>
            <a:endParaRPr/>
          </a:p>
        </p:txBody>
      </p:sp>
      <p:sp>
        <p:nvSpPr>
          <p:cNvPr id="358" name="Google Shape;358;p49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37</a:t>
            </a:fld>
            <a:endParaRPr/>
          </a:p>
        </p:txBody>
      </p:sp>
      <p:sp>
        <p:nvSpPr>
          <p:cNvPr id="359" name="Google Shape;359;p49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37</a:t>
            </a:fld>
            <a:endParaRPr/>
          </a:p>
        </p:txBody>
      </p:sp>
      <p:sp>
        <p:nvSpPr>
          <p:cNvPr id="360" name="Google Shape;360;p49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37</a:t>
            </a:fld>
            <a:endParaRPr/>
          </a:p>
        </p:txBody>
      </p:sp>
      <p:pic>
        <p:nvPicPr>
          <p:cNvPr id="361" name="Google Shape;361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5487" y="920750"/>
            <a:ext cx="7869237" cy="5992812"/>
          </a:xfrm>
          <a:prstGeom prst="rect">
            <a:avLst/>
          </a:prstGeom>
          <a:noFill/>
          <a:ln w="190500" cap="sq" cmpd="sng">
            <a:solidFill>
              <a:srgbClr val="C8C6BD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algn="bl" rotWithShape="0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50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38</a:t>
            </a:fld>
            <a:endParaRPr/>
          </a:p>
        </p:txBody>
      </p:sp>
      <p:pic>
        <p:nvPicPr>
          <p:cNvPr id="367" name="Google Shape;367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950" y="44450"/>
            <a:ext cx="8975725" cy="6732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5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 arriva al ridicolo</a:t>
            </a:r>
            <a:endParaRPr/>
          </a:p>
        </p:txBody>
      </p:sp>
      <p:sp>
        <p:nvSpPr>
          <p:cNvPr id="373" name="Google Shape;373;p51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39</a:t>
            </a:fld>
            <a:endParaRPr/>
          </a:p>
        </p:txBody>
      </p:sp>
      <p:sp>
        <p:nvSpPr>
          <p:cNvPr id="374" name="Google Shape;374;p51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39</a:t>
            </a:fld>
            <a:endParaRPr/>
          </a:p>
        </p:txBody>
      </p:sp>
      <p:sp>
        <p:nvSpPr>
          <p:cNvPr id="375" name="Google Shape;375;p51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39</a:t>
            </a:fld>
            <a:endParaRPr/>
          </a:p>
        </p:txBody>
      </p:sp>
      <p:pic>
        <p:nvPicPr>
          <p:cNvPr id="376" name="Google Shape;376;p51"/>
          <p:cNvPicPr preferRelativeResize="0"/>
          <p:nvPr/>
        </p:nvPicPr>
        <p:blipFill rotWithShape="1">
          <a:blip r:embed="rId3">
            <a:alphaModFix/>
          </a:blip>
          <a:srcRect t="6143" r="3114"/>
          <a:stretch/>
        </p:blipFill>
        <p:spPr>
          <a:xfrm>
            <a:off x="971550" y="1484312"/>
            <a:ext cx="7281862" cy="529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5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alibri"/>
              <a:buNone/>
            </a:pPr>
            <a:r>
              <a:rPr lang="en-US" sz="4000" b="1" i="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Possesso</a:t>
            </a:r>
            <a:r>
              <a:rPr lang="en-US" sz="4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382" name="Google Shape;382;p52"/>
          <p:cNvSpPr txBox="1">
            <a:spLocks noGrp="1"/>
          </p:cNvSpPr>
          <p:nvPr>
            <p:ph type="body" idx="1"/>
          </p:nvPr>
        </p:nvSpPr>
        <p:spPr>
          <a:xfrm>
            <a:off x="252412" y="1773237"/>
            <a:ext cx="8640762" cy="435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9387" marR="0" lvl="0" indent="-179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rapporto con le donne è fortemente segnato dal verbo</a:t>
            </a:r>
            <a:r>
              <a:rPr lang="en-US" sz="2400" b="1" i="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avere</a:t>
            </a: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«farò di tutto per riaverti», «sei mia», «mia o di nessuno», «l’ho posseduta»,  sono forme linguistiche che chiariscono a quale tipo di rapporto siamo stati/e educati/e.</a:t>
            </a:r>
            <a:endParaRPr/>
          </a:p>
          <a:p>
            <a:pPr marL="179387" marR="0" lvl="0" indent="-179387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donna “si ha”, e se è negata </a:t>
            </a:r>
            <a:endParaRPr/>
          </a:p>
          <a:p>
            <a:pPr marL="179387" marR="0" lvl="0" indent="-179387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è legittimo toglierle la vita, </a:t>
            </a:r>
            <a:endParaRPr/>
          </a:p>
          <a:p>
            <a:pPr marL="179387" marR="0" lvl="0" indent="-179387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romperla come un oggetto</a:t>
            </a:r>
            <a:r>
              <a:rPr lang="en-US" sz="3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/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3" name="Google Shape;383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92725" y="4292600"/>
            <a:ext cx="3584575" cy="2303462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52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40</a:t>
            </a:fld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5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Sui muri …</a:t>
            </a:r>
            <a:endParaRPr/>
          </a:p>
        </p:txBody>
      </p:sp>
      <p:pic>
        <p:nvPicPr>
          <p:cNvPr id="390" name="Google Shape;390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387" y="1677987"/>
            <a:ext cx="8856662" cy="499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54"/>
          <p:cNvSpPr txBox="1">
            <a:spLocks noGrp="1"/>
          </p:cNvSpPr>
          <p:nvPr>
            <p:ph type="title"/>
          </p:nvPr>
        </p:nvSpPr>
        <p:spPr>
          <a:xfrm>
            <a:off x="34925" y="-100012"/>
            <a:ext cx="8964612" cy="1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Una sottocultura che addossa alle donne un concorso di colpa </a:t>
            </a: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nella</a:t>
            </a: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perdita dell’autocontrollo maschile</a:t>
            </a:r>
            <a:endParaRPr/>
          </a:p>
        </p:txBody>
      </p:sp>
      <p:sp>
        <p:nvSpPr>
          <p:cNvPr id="396" name="Google Shape;396;p54"/>
          <p:cNvSpPr txBox="1">
            <a:spLocks noGrp="1"/>
          </p:cNvSpPr>
          <p:nvPr>
            <p:ph type="body" idx="1"/>
          </p:nvPr>
        </p:nvSpPr>
        <p:spPr>
          <a:xfrm>
            <a:off x="34925" y="2071687"/>
            <a:ext cx="446405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9387" marR="0" lvl="0" indent="-179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Quante volte abbiamo sentito dire "guarda quella come va in giro, poi si lamenta se la stuprano"?</a:t>
            </a:r>
            <a:endParaRPr/>
          </a:p>
          <a:p>
            <a:pPr marL="179387" marR="0" lvl="0" indent="-179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Quante volte abbiamo sentito dire "se l'è cercata"?</a:t>
            </a:r>
            <a:endParaRPr/>
          </a:p>
          <a:p>
            <a:pPr marL="179387" marR="0" lvl="0" indent="-179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Quanti commenti odiosi siamo costrette ad ascoltare davanti ad ogni gonna corta, ad ogni maglietta scollata, ad ogni donna che rivendica il suo diritto di vivere la propria vita e la propria sessualità come meglio crede?</a:t>
            </a:r>
            <a:endParaRPr/>
          </a:p>
        </p:txBody>
      </p:sp>
      <p:pic>
        <p:nvPicPr>
          <p:cNvPr id="397" name="Google Shape;397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27762" y="4005262"/>
            <a:ext cx="2700337" cy="270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54" descr="14907685_1158668707522161_5883704804369557902_n.jpg"/>
          <p:cNvPicPr preferRelativeResize="0"/>
          <p:nvPr/>
        </p:nvPicPr>
        <p:blipFill rotWithShape="1">
          <a:blip r:embed="rId4">
            <a:alphaModFix/>
          </a:blip>
          <a:srcRect l="1176" b="27699"/>
          <a:stretch/>
        </p:blipFill>
        <p:spPr>
          <a:xfrm>
            <a:off x="4625975" y="1341437"/>
            <a:ext cx="4518025" cy="233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55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43</a:t>
            </a:fld>
            <a:endParaRPr/>
          </a:p>
        </p:txBody>
      </p:sp>
      <p:pic>
        <p:nvPicPr>
          <p:cNvPr id="404" name="Google Shape;404;p55" descr="L'immagine può contenere: sM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71625" y="428625"/>
            <a:ext cx="6083300" cy="608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56"/>
          <p:cNvSpPr txBox="1">
            <a:spLocks noGrp="1"/>
          </p:cNvSpPr>
          <p:nvPr>
            <p:ph type="body" idx="1"/>
          </p:nvPr>
        </p:nvSpPr>
        <p:spPr>
          <a:xfrm>
            <a:off x="539750" y="549275"/>
            <a:ext cx="8229600" cy="590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Questo </a:t>
            </a:r>
            <a:r>
              <a:rPr lang="en-US" sz="2800" b="1" i="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ribaltamento delle responsabilità</a:t>
            </a: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è funzionale ad assolvere chi perpetra una violenza, e impedisce alle donne di esprimere assertività di fronte alle proprie scelte sessuali.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Quello che qualsiasi uomo fa di continuo, ovvero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esprimere in maniera esplicita i propri desideri e appetiti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essere libero di mostrare il proprio corpo senza per questo rischiare una violenza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corteggiare in maniera evidente (anzi, a volte estremamente testarda e insistente) – non sono considerati comportamenti accettabili in una donna.</a:t>
            </a:r>
            <a:endParaRPr/>
          </a:p>
        </p:txBody>
      </p:sp>
      <p:sp>
        <p:nvSpPr>
          <p:cNvPr id="410" name="Google Shape;410;p56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44</a:t>
            </a:fld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7"/>
          <p:cNvSpPr txBox="1">
            <a:spLocks noGrp="1"/>
          </p:cNvSpPr>
          <p:nvPr>
            <p:ph type="body" idx="1"/>
          </p:nvPr>
        </p:nvSpPr>
        <p:spPr>
          <a:xfrm>
            <a:off x="457200" y="69215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donna viene spesso descritta come “avvenente”, “bella”, “sexy”, indugiando nella descrizione di particolari fisici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lphaLcParenR"/>
            </a:pPr>
            <a:r>
              <a:rPr lang="en-US" sz="3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potrebbe indurre a credere che, se la vittima fosse stata brutta, il fatto sarebbe stato meno grave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b) quel rimarcare la bellezza porta a pensare che essere belle sia una colpa o addirittura un'istigazione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c) è un sistema morboso per attirare lettori e speculare sulla vittima.</a:t>
            </a:r>
            <a:endParaRPr/>
          </a:p>
        </p:txBody>
      </p:sp>
      <p:sp>
        <p:nvSpPr>
          <p:cNvPr id="416" name="Google Shape;416;p57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45</a:t>
            </a:fld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5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doppia</a:t>
            </a:r>
            <a:br>
              <a:rPr lang="en-US" sz="3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morale</a:t>
            </a:r>
            <a:endParaRPr/>
          </a:p>
        </p:txBody>
      </p:sp>
      <p:pic>
        <p:nvPicPr>
          <p:cNvPr id="422" name="Google Shape;422;p58" descr="L'immagine può contenere: 1 persona, sM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68800" y="260350"/>
            <a:ext cx="4498975" cy="632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59"/>
          <p:cNvSpPr txBox="1">
            <a:spLocks noGrp="1"/>
          </p:cNvSpPr>
          <p:nvPr>
            <p:ph type="title"/>
          </p:nvPr>
        </p:nvSpPr>
        <p:spPr>
          <a:xfrm>
            <a:off x="842962" y="29337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None/>
            </a:pPr>
            <a:r>
              <a:rPr lang="en-US" sz="29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Foto 1:</a:t>
            </a:r>
            <a:br>
              <a:rPr lang="en-US" sz="29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9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“Lei è molto </a:t>
            </a:r>
            <a:br>
              <a:rPr lang="en-US" sz="29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9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più vecchia di lui”</a:t>
            </a:r>
            <a:br>
              <a:rPr lang="en-US" sz="29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9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29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9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29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9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29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9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29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9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Foto 2:</a:t>
            </a:r>
            <a:br>
              <a:rPr lang="en-US" sz="29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9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“Guarda </a:t>
            </a:r>
            <a:br>
              <a:rPr lang="en-US" sz="29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9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come sono belli”</a:t>
            </a:r>
            <a:endParaRPr/>
          </a:p>
        </p:txBody>
      </p:sp>
      <p:pic>
        <p:nvPicPr>
          <p:cNvPr id="428" name="Google Shape;428;p59"/>
          <p:cNvPicPr preferRelativeResize="0"/>
          <p:nvPr/>
        </p:nvPicPr>
        <p:blipFill rotWithShape="1">
          <a:blip r:embed="rId3">
            <a:alphaModFix/>
          </a:blip>
          <a:srcRect l="23437" t="16666" r="45507" b="26040"/>
          <a:stretch/>
        </p:blipFill>
        <p:spPr>
          <a:xfrm>
            <a:off x="285750" y="428625"/>
            <a:ext cx="5759450" cy="5975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60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48</a:t>
            </a:fld>
            <a:endParaRPr/>
          </a:p>
        </p:txBody>
      </p:sp>
      <p:sp>
        <p:nvSpPr>
          <p:cNvPr id="434" name="Google Shape;434;p60"/>
          <p:cNvSpPr txBox="1"/>
          <p:nvPr/>
        </p:nvSpPr>
        <p:spPr>
          <a:xfrm>
            <a:off x="4500562" y="2565400"/>
            <a:ext cx="4175125" cy="3959225"/>
          </a:xfrm>
          <a:prstGeom prst="rect">
            <a:avLst/>
          </a:prstGeom>
          <a:solidFill>
            <a:srgbClr val="DCE6F2"/>
          </a:solidFill>
          <a:ln w="9525" cap="flat" cmpd="sng">
            <a:solidFill>
              <a:srgbClr val="1025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6D2D"/>
              </a:buClr>
              <a:buSzPts val="4000"/>
              <a:buFont typeface="Calibri"/>
              <a:buNone/>
            </a:pPr>
            <a:r>
              <a:rPr lang="en-US" sz="4000" b="1" i="0" u="none">
                <a:solidFill>
                  <a:srgbClr val="586D2D"/>
                </a:solidFill>
                <a:latin typeface="Calibri"/>
                <a:ea typeface="Calibri"/>
                <a:cs typeface="Calibri"/>
                <a:sym typeface="Calibri"/>
              </a:rPr>
              <a:t>Non ha senso restare a guardare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6D2D"/>
              </a:buClr>
              <a:buSzPts val="4000"/>
              <a:buFont typeface="Calibri"/>
              <a:buNone/>
            </a:pPr>
            <a:r>
              <a:rPr lang="en-US" sz="4000" b="1" i="0" u="none">
                <a:solidFill>
                  <a:srgbClr val="586D2D"/>
                </a:solidFill>
                <a:latin typeface="Calibri"/>
                <a:ea typeface="Calibri"/>
                <a:cs typeface="Calibri"/>
                <a:sym typeface="Calibri"/>
              </a:rPr>
              <a:t>Non ha senso far finta di non vedere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6D2D"/>
              </a:buClr>
              <a:buSzPts val="4000"/>
              <a:buFont typeface="Calibri"/>
              <a:buNone/>
            </a:pPr>
            <a:r>
              <a:rPr lang="en-US" sz="4000" b="1" i="0" u="none">
                <a:solidFill>
                  <a:srgbClr val="586D2D"/>
                </a:solidFill>
                <a:latin typeface="Calibri"/>
                <a:ea typeface="Calibri"/>
                <a:cs typeface="Calibri"/>
                <a:sym typeface="Calibri"/>
              </a:rPr>
              <a:t>Tu puoi fare la differenza</a:t>
            </a:r>
            <a:endParaRPr/>
          </a:p>
        </p:txBody>
      </p:sp>
      <p:pic>
        <p:nvPicPr>
          <p:cNvPr id="435" name="Google Shape;435;p60" descr="Risultati immagini per tre scimmiette"/>
          <p:cNvPicPr preferRelativeResize="0"/>
          <p:nvPr/>
        </p:nvPicPr>
        <p:blipFill rotWithShape="1">
          <a:blip r:embed="rId3">
            <a:alphaModFix/>
          </a:blip>
          <a:srcRect l="1514" t="21214" r="1503" b="27263"/>
          <a:stretch/>
        </p:blipFill>
        <p:spPr>
          <a:xfrm>
            <a:off x="179387" y="44450"/>
            <a:ext cx="4608512" cy="244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879</Words>
  <Application>Microsoft Office PowerPoint</Application>
  <PresentationFormat>Presentazione su schermo (4:3)</PresentationFormat>
  <Paragraphs>136</Paragraphs>
  <Slides>48</Slides>
  <Notes>48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48</vt:i4>
      </vt:variant>
    </vt:vector>
  </HeadingPairs>
  <TitlesOfParts>
    <vt:vector size="49" baseType="lpstr">
      <vt:lpstr>Tema di Office</vt:lpstr>
      <vt:lpstr>Per combattere la violenza lavoriamo sui meccanismi che la generano</vt:lpstr>
      <vt:lpstr>Sessismo e dintorni</vt:lpstr>
      <vt:lpstr>Presentazione standard di PowerPoint</vt:lpstr>
      <vt:lpstr>Presentazione standard di PowerPoint</vt:lpstr>
      <vt:lpstr>Anche gli insulti costruiscono l’immaginario</vt:lpstr>
      <vt:lpstr>Anche nel web</vt:lpstr>
      <vt:lpstr>Qual è la prima immagine che compare su Google?  Infermiere                                    Infermiera</vt:lpstr>
      <vt:lpstr>Natale</vt:lpstr>
      <vt:lpstr>Maschi vestiti, donne svestite: perché pare normale  anche a molte donne?</vt:lpstr>
      <vt:lpstr>Titoli di giornale su donne importanti</vt:lpstr>
      <vt:lpstr>Donne = bellezza,  anche nello sport</vt:lpstr>
      <vt:lpstr>Presentazione standard di PowerPoint</vt:lpstr>
      <vt:lpstr>Presentazione standard di PowerPoint</vt:lpstr>
      <vt:lpstr>La pubblicità sessista è un  indizio, uno specchio e un amplificatore dell’andazzo nazionale</vt:lpstr>
      <vt:lpstr>Sexymarketing: fantasia zero</vt:lpstr>
      <vt:lpstr>Il volto è superfluo</vt:lpstr>
      <vt:lpstr>Corpi senza volto</vt:lpstr>
      <vt:lpstr>Presentazione standard di PowerPoint</vt:lpstr>
      <vt:lpstr>Pubblicità francese</vt:lpstr>
      <vt:lpstr>La strada delle discriminazioni è lastricata di buone opinioni</vt:lpstr>
      <vt:lpstr>Le “competenze”  degli uomini</vt:lpstr>
      <vt:lpstr>Le “competenze”  delle donne</vt:lpstr>
      <vt:lpstr>L’immagine della famiglia negli albi illustrati</vt:lpstr>
      <vt:lpstr>Segnaletica</vt:lpstr>
      <vt:lpstr>Presentazione standard di PowerPoint</vt:lpstr>
      <vt:lpstr>I giocattoli in Danimarca</vt:lpstr>
      <vt:lpstr>Fin da piccole … o così</vt:lpstr>
      <vt:lpstr>… o così</vt:lpstr>
      <vt:lpstr>Risposte di bambini di 50 anni fa? No, scuola elementare di oggi</vt:lpstr>
      <vt:lpstr>Presentazione standard di PowerPoint</vt:lpstr>
      <vt:lpstr>Orecchie di genere</vt:lpstr>
      <vt:lpstr>Patatine  segregate</vt:lpstr>
      <vt:lpstr>Bibbia segregata </vt:lpstr>
      <vt:lpstr>Lei (ovviamente?) è sempre al posto del passeggero</vt:lpstr>
      <vt:lpstr>Diminutivi</vt:lpstr>
      <vt:lpstr>Un uomo con una  bambina in braccio </vt:lpstr>
      <vt:lpstr>La burocrazia: donne non previste</vt:lpstr>
      <vt:lpstr>Presentazione standard di PowerPoint</vt:lpstr>
      <vt:lpstr>Si arriva al ridicolo</vt:lpstr>
      <vt:lpstr>Possesso </vt:lpstr>
      <vt:lpstr>Sui muri …</vt:lpstr>
      <vt:lpstr>Una sottocultura che addossa alle donne un concorso di colpa  nella perdita dell’autocontrollo maschile</vt:lpstr>
      <vt:lpstr>Presentazione standard di PowerPoint</vt:lpstr>
      <vt:lpstr>Presentazione standard di PowerPoint</vt:lpstr>
      <vt:lpstr>Presentazione standard di PowerPoint</vt:lpstr>
      <vt:lpstr>La doppia morale</vt:lpstr>
      <vt:lpstr>Foto 1: “Lei è molto  più vecchia di lui”     Foto 2: “Guarda  come sono belli”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 combattere la violenza lavoriamo sui meccanismi che la generano</dc:title>
  <dc:creator>Michela Cicculli</dc:creator>
  <cp:lastModifiedBy>user</cp:lastModifiedBy>
  <cp:revision>3</cp:revision>
  <dcterms:modified xsi:type="dcterms:W3CDTF">2019-02-21T09:18:37Z</dcterms:modified>
</cp:coreProperties>
</file>